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9" r:id="rId3"/>
    <p:sldId id="279" r:id="rId4"/>
    <p:sldId id="257" r:id="rId5"/>
    <p:sldId id="258" r:id="rId6"/>
    <p:sldId id="280" r:id="rId7"/>
    <p:sldId id="282" r:id="rId8"/>
    <p:sldId id="281" r:id="rId9"/>
    <p:sldId id="283" r:id="rId10"/>
    <p:sldId id="284" r:id="rId11"/>
    <p:sldId id="285" r:id="rId12"/>
    <p:sldId id="287" r:id="rId13"/>
    <p:sldId id="261" r:id="rId14"/>
    <p:sldId id="286" r:id="rId15"/>
    <p:sldId id="288" r:id="rId16"/>
    <p:sldId id="290" r:id="rId17"/>
    <p:sldId id="289" r:id="rId18"/>
    <p:sldId id="265" r:id="rId19"/>
    <p:sldId id="291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269" r:id="rId29"/>
    <p:sldId id="301" r:id="rId30"/>
    <p:sldId id="302" r:id="rId31"/>
    <p:sldId id="304" r:id="rId32"/>
    <p:sldId id="305" r:id="rId33"/>
    <p:sldId id="303" r:id="rId34"/>
    <p:sldId id="306" r:id="rId35"/>
    <p:sldId id="307" r:id="rId36"/>
    <p:sldId id="308" r:id="rId37"/>
    <p:sldId id="277" r:id="rId38"/>
  </p:sldIdLst>
  <p:sldSz cx="12192000" cy="6858000"/>
  <p:notesSz cx="6858000" cy="9144000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520"/>
    <a:srgbClr val="0D1F2D"/>
    <a:srgbClr val="102332"/>
    <a:srgbClr val="102538"/>
    <a:srgbClr val="13293E"/>
    <a:srgbClr val="142D41"/>
    <a:srgbClr val="152F46"/>
    <a:srgbClr val="152F48"/>
    <a:srgbClr val="AF272D"/>
    <a:srgbClr val="891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14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4B757-8E66-43C6-BDC5-E36B3F3E4F6B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F339D-4318-438D-BFD6-7474B53A0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4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6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60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19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8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3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2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3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41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goil/vr-re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3047"/>
            </a:gs>
            <a:gs pos="12000">
              <a:srgbClr val="152F46"/>
            </a:gs>
            <a:gs pos="87000">
              <a:srgbClr val="0D1B28"/>
            </a:gs>
            <a:gs pos="72000">
              <a:srgbClr val="0D1F2D"/>
            </a:gs>
            <a:gs pos="54816">
              <a:srgbClr val="112435"/>
            </a:gs>
            <a:gs pos="39000">
              <a:srgbClr val="142A3F"/>
            </a:gs>
            <a:gs pos="24000">
              <a:srgbClr val="142D43"/>
            </a:gs>
            <a:gs pos="100000">
              <a:srgbClr val="09161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F459C4E-43B8-4279-893A-17F8D363241B}"/>
              </a:ext>
            </a:extLst>
          </p:cNvPr>
          <p:cNvGrpSpPr/>
          <p:nvPr/>
        </p:nvGrpSpPr>
        <p:grpSpPr>
          <a:xfrm>
            <a:off x="1717499" y="1627025"/>
            <a:ext cx="2718147" cy="2509912"/>
            <a:chOff x="939988" y="1593475"/>
            <a:chExt cx="2157167" cy="1991908"/>
          </a:xfrm>
        </p:grpSpPr>
        <p:sp>
          <p:nvSpPr>
            <p:cNvPr id="117" name="PA_等腰三角形 116"/>
            <p:cNvSpPr/>
            <p:nvPr>
              <p:custDataLst>
                <p:tags r:id="rId25"/>
              </p:custDataLst>
            </p:nvPr>
          </p:nvSpPr>
          <p:spPr>
            <a:xfrm>
              <a:off x="1658668" y="2836285"/>
              <a:ext cx="480554" cy="409507"/>
            </a:xfrm>
            <a:prstGeom prst="triangle">
              <a:avLst/>
            </a:prstGeom>
            <a:solidFill>
              <a:srgbClr val="95C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PA_等腰三角形 118"/>
            <p:cNvSpPr/>
            <p:nvPr>
              <p:custDataLst>
                <p:tags r:id="rId26"/>
              </p:custDataLst>
            </p:nvPr>
          </p:nvSpPr>
          <p:spPr>
            <a:xfrm flipH="1" flipV="1">
              <a:off x="1894182" y="2836285"/>
              <a:ext cx="480554" cy="414270"/>
            </a:xfrm>
            <a:prstGeom prst="triangle">
              <a:avLst/>
            </a:prstGeom>
            <a:solidFill>
              <a:srgbClr val="A0E0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PA_等腰三角形 119"/>
            <p:cNvSpPr/>
            <p:nvPr>
              <p:custDataLst>
                <p:tags r:id="rId27"/>
              </p:custDataLst>
            </p:nvPr>
          </p:nvSpPr>
          <p:spPr>
            <a:xfrm flipH="1" flipV="1">
              <a:off x="1423154" y="2827992"/>
              <a:ext cx="480554" cy="414270"/>
            </a:xfrm>
            <a:prstGeom prst="triangle">
              <a:avLst/>
            </a:prstGeom>
            <a:solidFill>
              <a:srgbClr val="0AB9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1" name="PA_等腰三角形 120"/>
            <p:cNvSpPr/>
            <p:nvPr>
              <p:custDataLst>
                <p:tags r:id="rId28"/>
              </p:custDataLst>
            </p:nvPr>
          </p:nvSpPr>
          <p:spPr>
            <a:xfrm>
              <a:off x="1894182" y="2422015"/>
              <a:ext cx="480554" cy="414270"/>
            </a:xfrm>
            <a:prstGeom prst="triangle">
              <a:avLst/>
            </a:prstGeom>
            <a:solidFill>
              <a:srgbClr val="1DA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PA_等腰三角形 121"/>
            <p:cNvSpPr/>
            <p:nvPr>
              <p:custDataLst>
                <p:tags r:id="rId29"/>
              </p:custDataLst>
            </p:nvPr>
          </p:nvSpPr>
          <p:spPr>
            <a:xfrm>
              <a:off x="2134459" y="2007745"/>
              <a:ext cx="480554" cy="414270"/>
            </a:xfrm>
            <a:prstGeom prst="triangle">
              <a:avLst/>
            </a:prstGeom>
            <a:solidFill>
              <a:srgbClr val="FAB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PA_等腰三角形 122"/>
            <p:cNvSpPr/>
            <p:nvPr>
              <p:custDataLst>
                <p:tags r:id="rId30"/>
              </p:custDataLst>
            </p:nvPr>
          </p:nvSpPr>
          <p:spPr>
            <a:xfrm flipH="1" flipV="1">
              <a:off x="2129696" y="2417252"/>
              <a:ext cx="480554" cy="419033"/>
            </a:xfrm>
            <a:prstGeom prst="triangle">
              <a:avLst/>
            </a:prstGeom>
            <a:solidFill>
              <a:srgbClr val="FED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PA_等腰三角形 123"/>
            <p:cNvSpPr/>
            <p:nvPr>
              <p:custDataLst>
                <p:tags r:id="rId31"/>
              </p:custDataLst>
            </p:nvPr>
          </p:nvSpPr>
          <p:spPr>
            <a:xfrm flipH="1" flipV="1">
              <a:off x="2374736" y="2007745"/>
              <a:ext cx="480554" cy="414270"/>
            </a:xfrm>
            <a:prstGeom prst="triangle">
              <a:avLst/>
            </a:prstGeom>
            <a:solidFill>
              <a:srgbClr val="FB8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PA_等腰三角形 124"/>
            <p:cNvSpPr/>
            <p:nvPr>
              <p:custDataLst>
                <p:tags r:id="rId32"/>
              </p:custDataLst>
            </p:nvPr>
          </p:nvSpPr>
          <p:spPr>
            <a:xfrm flipH="1" flipV="1">
              <a:off x="1188569" y="1617129"/>
              <a:ext cx="480554" cy="414270"/>
            </a:xfrm>
            <a:prstGeom prst="triangle">
              <a:avLst/>
            </a:prstGeom>
            <a:solidFill>
              <a:srgbClr val="EE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PA_等腰三角形 125"/>
            <p:cNvSpPr/>
            <p:nvPr>
              <p:custDataLst>
                <p:tags r:id="rId33"/>
              </p:custDataLst>
            </p:nvPr>
          </p:nvSpPr>
          <p:spPr>
            <a:xfrm>
              <a:off x="2374736" y="1593475"/>
              <a:ext cx="480554" cy="414270"/>
            </a:xfrm>
            <a:prstGeom prst="triangle">
              <a:avLst/>
            </a:prstGeom>
            <a:solidFill>
              <a:srgbClr val="E86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PA_等腰三角形 126"/>
            <p:cNvSpPr/>
            <p:nvPr>
              <p:custDataLst>
                <p:tags r:id="rId34"/>
              </p:custDataLst>
            </p:nvPr>
          </p:nvSpPr>
          <p:spPr>
            <a:xfrm>
              <a:off x="939988" y="1608836"/>
              <a:ext cx="480554" cy="414270"/>
            </a:xfrm>
            <a:prstGeom prst="triangle">
              <a:avLst/>
            </a:prstGeom>
            <a:solidFill>
              <a:srgbClr val="B12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PA_等腰三角形 127"/>
            <p:cNvSpPr/>
            <p:nvPr>
              <p:custDataLst>
                <p:tags r:id="rId35"/>
              </p:custDataLst>
            </p:nvPr>
          </p:nvSpPr>
          <p:spPr>
            <a:xfrm>
              <a:off x="1178783" y="2002982"/>
              <a:ext cx="480554" cy="414270"/>
            </a:xfrm>
            <a:prstGeom prst="triangle">
              <a:avLst/>
            </a:prstGeom>
            <a:solidFill>
              <a:srgbClr val="6D15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PA_等腰三角形 128"/>
            <p:cNvSpPr/>
            <p:nvPr>
              <p:custDataLst>
                <p:tags r:id="rId36"/>
              </p:custDataLst>
            </p:nvPr>
          </p:nvSpPr>
          <p:spPr>
            <a:xfrm flipH="1" flipV="1">
              <a:off x="940258" y="2021203"/>
              <a:ext cx="480554" cy="414270"/>
            </a:xfrm>
            <a:prstGeom prst="triangle">
              <a:avLst/>
            </a:prstGeom>
            <a:solidFill>
              <a:srgbClr val="8A1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PA_等腰三角形 129"/>
            <p:cNvSpPr/>
            <p:nvPr>
              <p:custDataLst>
                <p:tags r:id="rId37"/>
              </p:custDataLst>
            </p:nvPr>
          </p:nvSpPr>
          <p:spPr>
            <a:xfrm flipH="1" flipV="1">
              <a:off x="2616601" y="1597129"/>
              <a:ext cx="480554" cy="414270"/>
            </a:xfrm>
            <a:prstGeom prst="triangle">
              <a:avLst/>
            </a:prstGeom>
            <a:solidFill>
              <a:srgbClr val="EB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PA_等腰三角形 162"/>
            <p:cNvSpPr/>
            <p:nvPr>
              <p:custDataLst>
                <p:tags r:id="rId38"/>
              </p:custDataLst>
            </p:nvPr>
          </p:nvSpPr>
          <p:spPr>
            <a:xfrm rot="3600000" flipH="1">
              <a:off x="1241388" y="2315551"/>
              <a:ext cx="480554" cy="414270"/>
            </a:xfrm>
            <a:prstGeom prst="triangle">
              <a:avLst/>
            </a:prstGeom>
            <a:solidFill>
              <a:srgbClr val="93C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PA_等腰三角形 168"/>
            <p:cNvSpPr/>
            <p:nvPr>
              <p:custDataLst>
                <p:tags r:id="rId39"/>
              </p:custDataLst>
            </p:nvPr>
          </p:nvSpPr>
          <p:spPr>
            <a:xfrm rot="3600000" flipH="1">
              <a:off x="1722677" y="3137971"/>
              <a:ext cx="480554" cy="414270"/>
            </a:xfrm>
            <a:prstGeom prst="triangle">
              <a:avLst/>
            </a:prstGeom>
            <a:solidFill>
              <a:srgbClr val="96D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PA_等腰三角形 170"/>
            <p:cNvSpPr/>
            <p:nvPr>
              <p:custDataLst>
                <p:tags r:id="rId40"/>
              </p:custDataLst>
            </p:nvPr>
          </p:nvSpPr>
          <p:spPr>
            <a:xfrm rot="14400000">
              <a:off x="1360404" y="2518241"/>
              <a:ext cx="480554" cy="414270"/>
            </a:xfrm>
            <a:prstGeom prst="triangle">
              <a:avLst/>
            </a:prstGeom>
            <a:solidFill>
              <a:srgbClr val="159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PA_文本框 175"/>
          <p:cNvSpPr txBox="1"/>
          <p:nvPr>
            <p:custDataLst>
              <p:tags r:id="rId1"/>
            </p:custDataLst>
          </p:nvPr>
        </p:nvSpPr>
        <p:spPr>
          <a:xfrm>
            <a:off x="6250555" y="3803725"/>
            <a:ext cx="2835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世纪前部分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56AF10B-9D28-4281-A435-21BEA407B6AC}"/>
              </a:ext>
            </a:extLst>
          </p:cNvPr>
          <p:cNvGrpSpPr/>
          <p:nvPr/>
        </p:nvGrpSpPr>
        <p:grpSpPr>
          <a:xfrm>
            <a:off x="3153752" y="1623231"/>
            <a:ext cx="3346507" cy="2777335"/>
            <a:chOff x="2306793" y="1597744"/>
            <a:chExt cx="2641095" cy="2191899"/>
          </a:xfrm>
        </p:grpSpPr>
        <p:sp>
          <p:nvSpPr>
            <p:cNvPr id="131" name="PA_等腰三角形 130"/>
            <p:cNvSpPr/>
            <p:nvPr>
              <p:custDataLst>
                <p:tags r:id="rId2"/>
              </p:custDataLst>
            </p:nvPr>
          </p:nvSpPr>
          <p:spPr>
            <a:xfrm flipH="1" flipV="1">
              <a:off x="3978476" y="2422015"/>
              <a:ext cx="480554" cy="414270"/>
            </a:xfrm>
            <a:prstGeom prst="triangle">
              <a:avLst/>
            </a:prstGeom>
            <a:solidFill>
              <a:srgbClr val="1DAE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PA_等腰三角形 131"/>
            <p:cNvSpPr/>
            <p:nvPr>
              <p:custDataLst>
                <p:tags r:id="rId3"/>
              </p:custDataLst>
            </p:nvPr>
          </p:nvSpPr>
          <p:spPr>
            <a:xfrm flipH="1" flipV="1">
              <a:off x="4459028" y="2422015"/>
              <a:ext cx="480554" cy="414270"/>
            </a:xfrm>
            <a:prstGeom prst="triangle">
              <a:avLst/>
            </a:prstGeom>
            <a:solidFill>
              <a:srgbClr val="159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PA_等腰三角形 132"/>
            <p:cNvSpPr/>
            <p:nvPr>
              <p:custDataLst>
                <p:tags r:id="rId4"/>
              </p:custDataLst>
            </p:nvPr>
          </p:nvSpPr>
          <p:spPr>
            <a:xfrm flipH="1">
              <a:off x="4218752" y="2420631"/>
              <a:ext cx="480554" cy="414270"/>
            </a:xfrm>
            <a:prstGeom prst="triangle">
              <a:avLst/>
            </a:prstGeom>
            <a:solidFill>
              <a:srgbClr val="93C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PA_等腰三角形 133"/>
            <p:cNvSpPr/>
            <p:nvPr>
              <p:custDataLst>
                <p:tags r:id="rId5"/>
              </p:custDataLst>
            </p:nvPr>
          </p:nvSpPr>
          <p:spPr>
            <a:xfrm flipH="1">
              <a:off x="2306793" y="3255441"/>
              <a:ext cx="480554" cy="414270"/>
            </a:xfrm>
            <a:prstGeom prst="triangle">
              <a:avLst/>
            </a:prstGeom>
            <a:solidFill>
              <a:srgbClr val="F4D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PA_等腰三角形 135"/>
            <p:cNvSpPr/>
            <p:nvPr>
              <p:custDataLst>
                <p:tags r:id="rId6"/>
              </p:custDataLst>
            </p:nvPr>
          </p:nvSpPr>
          <p:spPr>
            <a:xfrm flipH="1">
              <a:off x="2786390" y="2418227"/>
              <a:ext cx="480554" cy="414270"/>
            </a:xfrm>
            <a:prstGeom prst="triangle">
              <a:avLst/>
            </a:prstGeom>
            <a:solidFill>
              <a:srgbClr val="EE6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PA_等腰三角形 136"/>
            <p:cNvSpPr/>
            <p:nvPr>
              <p:custDataLst>
                <p:tags r:id="rId7"/>
              </p:custDataLst>
            </p:nvPr>
          </p:nvSpPr>
          <p:spPr>
            <a:xfrm flipH="1" flipV="1">
              <a:off x="3025970" y="2426283"/>
              <a:ext cx="480554" cy="414270"/>
            </a:xfrm>
            <a:prstGeom prst="triangle">
              <a:avLst/>
            </a:prstGeom>
            <a:solidFill>
              <a:srgbClr val="F32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PA_等腰三角形 137"/>
            <p:cNvSpPr/>
            <p:nvPr>
              <p:custDataLst>
                <p:tags r:id="rId8"/>
              </p:custDataLst>
            </p:nvPr>
          </p:nvSpPr>
          <p:spPr>
            <a:xfrm flipH="1">
              <a:off x="3025970" y="2012014"/>
              <a:ext cx="480554" cy="414270"/>
            </a:xfrm>
            <a:prstGeom prst="triangle">
              <a:avLst/>
            </a:prstGeom>
            <a:solidFill>
              <a:srgbClr val="AF2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PA_等腰三角形 138"/>
            <p:cNvSpPr/>
            <p:nvPr>
              <p:custDataLst>
                <p:tags r:id="rId9"/>
              </p:custDataLst>
            </p:nvPr>
          </p:nvSpPr>
          <p:spPr>
            <a:xfrm flipH="1" flipV="1">
              <a:off x="3267040" y="2012014"/>
              <a:ext cx="480554" cy="414270"/>
            </a:xfrm>
            <a:prstGeom prst="triangle">
              <a:avLst/>
            </a:prstGeom>
            <a:solidFill>
              <a:srgbClr val="881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PA_等腰三角形 139"/>
            <p:cNvSpPr/>
            <p:nvPr>
              <p:custDataLst>
                <p:tags r:id="rId10"/>
              </p:custDataLst>
            </p:nvPr>
          </p:nvSpPr>
          <p:spPr>
            <a:xfrm flipH="1">
              <a:off x="3266245" y="1597744"/>
              <a:ext cx="480554" cy="414270"/>
            </a:xfrm>
            <a:prstGeom prst="triangle">
              <a:avLst/>
            </a:prstGeom>
            <a:solidFill>
              <a:srgbClr val="AF2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PA_等腰三角形 140"/>
            <p:cNvSpPr/>
            <p:nvPr>
              <p:custDataLst>
                <p:tags r:id="rId11"/>
              </p:custDataLst>
            </p:nvPr>
          </p:nvSpPr>
          <p:spPr>
            <a:xfrm flipH="1" flipV="1">
              <a:off x="3507315" y="1597745"/>
              <a:ext cx="480554" cy="414270"/>
            </a:xfrm>
            <a:prstGeom prst="triangle">
              <a:avLst/>
            </a:prstGeom>
            <a:solidFill>
              <a:srgbClr val="88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PA_等腰三角形 141"/>
            <p:cNvSpPr/>
            <p:nvPr>
              <p:custDataLst>
                <p:tags r:id="rId12"/>
              </p:custDataLst>
            </p:nvPr>
          </p:nvSpPr>
          <p:spPr>
            <a:xfrm flipH="1">
              <a:off x="3744418" y="1597745"/>
              <a:ext cx="480554" cy="414270"/>
            </a:xfrm>
            <a:prstGeom prst="triangle">
              <a:avLst/>
            </a:prstGeom>
            <a:solidFill>
              <a:srgbClr val="F0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PA_等腰三角形 142"/>
            <p:cNvSpPr/>
            <p:nvPr>
              <p:custDataLst>
                <p:tags r:id="rId13"/>
              </p:custDataLst>
            </p:nvPr>
          </p:nvSpPr>
          <p:spPr>
            <a:xfrm flipH="1" flipV="1">
              <a:off x="3985486" y="1597745"/>
              <a:ext cx="480554" cy="414270"/>
            </a:xfrm>
            <a:prstGeom prst="triangle">
              <a:avLst/>
            </a:prstGeom>
            <a:solidFill>
              <a:srgbClr val="EE3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PA_等腰三角形 143"/>
            <p:cNvSpPr/>
            <p:nvPr>
              <p:custDataLst>
                <p:tags r:id="rId14"/>
              </p:custDataLst>
            </p:nvPr>
          </p:nvSpPr>
          <p:spPr>
            <a:xfrm flipH="1">
              <a:off x="4226555" y="1597745"/>
              <a:ext cx="480554" cy="414270"/>
            </a:xfrm>
            <a:prstGeom prst="triangle">
              <a:avLst/>
            </a:prstGeom>
            <a:solidFill>
              <a:srgbClr val="F164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PA_等腰三角形 144"/>
            <p:cNvSpPr/>
            <p:nvPr>
              <p:custDataLst>
                <p:tags r:id="rId15"/>
              </p:custDataLst>
            </p:nvPr>
          </p:nvSpPr>
          <p:spPr>
            <a:xfrm flipH="1" flipV="1">
              <a:off x="4227351" y="2011322"/>
              <a:ext cx="480554" cy="414270"/>
            </a:xfrm>
            <a:prstGeom prst="triangle">
              <a:avLst/>
            </a:prstGeom>
            <a:solidFill>
              <a:srgbClr val="F68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PA_等腰三角形 145"/>
            <p:cNvSpPr/>
            <p:nvPr>
              <p:custDataLst>
                <p:tags r:id="rId16"/>
              </p:custDataLst>
            </p:nvPr>
          </p:nvSpPr>
          <p:spPr>
            <a:xfrm flipH="1">
              <a:off x="4467334" y="2011322"/>
              <a:ext cx="480554" cy="414270"/>
            </a:xfrm>
            <a:prstGeom prst="triangle">
              <a:avLst/>
            </a:prstGeom>
            <a:solidFill>
              <a:srgbClr val="A1D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PA_等腰三角形 148"/>
            <p:cNvSpPr/>
            <p:nvPr>
              <p:custDataLst>
                <p:tags r:id="rId17"/>
              </p:custDataLst>
            </p:nvPr>
          </p:nvSpPr>
          <p:spPr>
            <a:xfrm rot="3600000" flipH="1">
              <a:off x="4020536" y="3137969"/>
              <a:ext cx="480554" cy="414270"/>
            </a:xfrm>
            <a:prstGeom prst="triangle">
              <a:avLst/>
            </a:prstGeom>
            <a:solidFill>
              <a:srgbClr val="21AA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PA_等腰三角形 149"/>
            <p:cNvSpPr/>
            <p:nvPr>
              <p:custDataLst>
                <p:tags r:id="rId18"/>
              </p:custDataLst>
            </p:nvPr>
          </p:nvSpPr>
          <p:spPr>
            <a:xfrm rot="14400000">
              <a:off x="4139952" y="3342231"/>
              <a:ext cx="480554" cy="414270"/>
            </a:xfrm>
            <a:prstGeom prst="triangle">
              <a:avLst/>
            </a:prstGeom>
            <a:solidFill>
              <a:srgbClr val="96D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PA_等腰三角形 157"/>
            <p:cNvSpPr/>
            <p:nvPr>
              <p:custDataLst>
                <p:tags r:id="rId19"/>
              </p:custDataLst>
            </p:nvPr>
          </p:nvSpPr>
          <p:spPr>
            <a:xfrm rot="18000000">
              <a:off x="2724566" y="2727498"/>
              <a:ext cx="480554" cy="414270"/>
            </a:xfrm>
            <a:prstGeom prst="triangle">
              <a:avLst/>
            </a:prstGeom>
            <a:solidFill>
              <a:srgbClr val="EE3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PA_等腰三角形 158"/>
            <p:cNvSpPr/>
            <p:nvPr>
              <p:custDataLst>
                <p:tags r:id="rId20"/>
              </p:custDataLst>
            </p:nvPr>
          </p:nvSpPr>
          <p:spPr>
            <a:xfrm rot="3600000" flipH="1">
              <a:off x="2601851" y="3146036"/>
              <a:ext cx="480554" cy="414270"/>
            </a:xfrm>
            <a:prstGeom prst="triangle">
              <a:avLst/>
            </a:prstGeom>
            <a:solidFill>
              <a:srgbClr val="F49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PA_等腰三角形 165"/>
            <p:cNvSpPr/>
            <p:nvPr>
              <p:custDataLst>
                <p:tags r:id="rId21"/>
              </p:custDataLst>
            </p:nvPr>
          </p:nvSpPr>
          <p:spPr>
            <a:xfrm rot="10800000">
              <a:off x="3731758" y="2836285"/>
              <a:ext cx="480554" cy="414270"/>
            </a:xfrm>
            <a:prstGeom prst="triangle">
              <a:avLst/>
            </a:prstGeom>
            <a:solidFill>
              <a:srgbClr val="A1D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PA_等腰三角形 169"/>
            <p:cNvSpPr/>
            <p:nvPr>
              <p:custDataLst>
                <p:tags r:id="rId22"/>
              </p:custDataLst>
            </p:nvPr>
          </p:nvSpPr>
          <p:spPr>
            <a:xfrm rot="7200000" flipH="1">
              <a:off x="3794392" y="2519994"/>
              <a:ext cx="480554" cy="414270"/>
            </a:xfrm>
            <a:prstGeom prst="triangle">
              <a:avLst/>
            </a:prstGeom>
            <a:solidFill>
              <a:srgbClr val="03B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_等腰三角形 143"/>
            <p:cNvSpPr/>
            <p:nvPr>
              <p:custDataLst>
                <p:tags r:id="rId23"/>
              </p:custDataLst>
            </p:nvPr>
          </p:nvSpPr>
          <p:spPr>
            <a:xfrm rot="14400000" flipH="1">
              <a:off x="2496520" y="2934078"/>
              <a:ext cx="480554" cy="414270"/>
            </a:xfrm>
            <a:prstGeom prst="triangle">
              <a:avLst/>
            </a:prstGeom>
            <a:solidFill>
              <a:srgbClr val="F164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PA_等腰三角形 147"/>
            <p:cNvSpPr/>
            <p:nvPr>
              <p:custDataLst>
                <p:tags r:id="rId24"/>
              </p:custDataLst>
            </p:nvPr>
          </p:nvSpPr>
          <p:spPr>
            <a:xfrm rot="10800000" flipH="1" flipV="1">
              <a:off x="3971322" y="2834005"/>
              <a:ext cx="480554" cy="414270"/>
            </a:xfrm>
            <a:prstGeom prst="triangle">
              <a:avLst/>
            </a:prstGeom>
            <a:solidFill>
              <a:srgbClr val="7DC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776FFD0-F8C3-4005-968C-418648508AA3}"/>
              </a:ext>
            </a:extLst>
          </p:cNvPr>
          <p:cNvSpPr txBox="1"/>
          <p:nvPr/>
        </p:nvSpPr>
        <p:spPr>
          <a:xfrm>
            <a:off x="6250555" y="2851945"/>
            <a:ext cx="39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发</a:t>
            </a:r>
            <a:r>
              <a:rPr lang="zh-CN" altLang="en-US" sz="6600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展</a:t>
            </a:r>
            <a:r>
              <a:rPr lang="zh-CN" altLang="en-US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历</a:t>
            </a:r>
            <a:r>
              <a:rPr lang="zh-CN" altLang="en-US" sz="6600" dirty="0">
                <a:solidFill>
                  <a:schemeClr val="bg1">
                    <a:lumMod val="6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A0E302-C70C-4BB0-8A0D-A97E39C42E39}"/>
              </a:ext>
            </a:extLst>
          </p:cNvPr>
          <p:cNvSpPr txBox="1"/>
          <p:nvPr/>
        </p:nvSpPr>
        <p:spPr>
          <a:xfrm>
            <a:off x="3888204" y="4565159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主讲：张逸鸿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组员：李康清、何梓秋</a:t>
            </a:r>
          </a:p>
        </p:txBody>
      </p:sp>
    </p:spTree>
    <p:extLst>
      <p:ext uri="{BB962C8B-B14F-4D97-AF65-F5344CB8AC3E}">
        <p14:creationId xmlns:p14="http://schemas.microsoft.com/office/powerpoint/2010/main" val="362999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Sensorma">
            <a:hlinkClick r:id="" action="ppaction://media"/>
            <a:extLst>
              <a:ext uri="{FF2B5EF4-FFF2-40B4-BE49-F238E27FC236}">
                <a16:creationId xmlns:a16="http://schemas.microsoft.com/office/drawing/2014/main" id="{84CCDC6B-345A-4838-8914-8432B465A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83" y="104321"/>
            <a:ext cx="6146464" cy="460984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7F4FF94-FB40-4A15-9439-BF7035916F75}"/>
              </a:ext>
            </a:extLst>
          </p:cNvPr>
          <p:cNvSpPr/>
          <p:nvPr/>
        </p:nvSpPr>
        <p:spPr>
          <a:xfrm>
            <a:off x="6542843" y="654919"/>
            <a:ext cx="528221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Sensorama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的展望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训练军队、工人、学生</a:t>
            </a:r>
            <a:endParaRPr lang="en-US" altLang="zh-CN" sz="2800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福特公司认为是革命性的产品展示途径</a:t>
            </a:r>
            <a:endParaRPr lang="zh-CN" alt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Sensorama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的失败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过于前卫，当时的视频拍摄技术较差</a:t>
            </a:r>
            <a:endParaRPr lang="en-US" altLang="zh-CN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造价高昂，难以推广</a:t>
            </a:r>
            <a:endParaRPr lang="zh-CN" altLang="en-US" sz="2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8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B25D4-7049-4C2E-9835-4BB0F4E2FF75}"/>
              </a:ext>
            </a:extLst>
          </p:cNvPr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335068-E17D-41FC-BE62-E47662FD230E}"/>
              </a:ext>
            </a:extLst>
          </p:cNvPr>
          <p:cNvSpPr txBox="1"/>
          <p:nvPr/>
        </p:nvSpPr>
        <p:spPr>
          <a:xfrm>
            <a:off x="196483" y="987125"/>
            <a:ext cx="4268985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晶体管开始应用于计算机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1A7EDE-5463-4804-9643-9E740552C1DD}"/>
              </a:ext>
            </a:extLst>
          </p:cNvPr>
          <p:cNvSpPr txBox="1"/>
          <p:nvPr/>
        </p:nvSpPr>
        <p:spPr>
          <a:xfrm>
            <a:off x="196483" y="1956640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09A83D-9FA0-463C-9D48-776849027BDA}"/>
              </a:ext>
            </a:extLst>
          </p:cNvPr>
          <p:cNvSpPr txBox="1"/>
          <p:nvPr/>
        </p:nvSpPr>
        <p:spPr>
          <a:xfrm>
            <a:off x="196483" y="2676003"/>
            <a:ext cx="35765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发明了集成电路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(IC)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856A7F-A694-4450-B30C-33DF941A0FD5}"/>
              </a:ext>
            </a:extLst>
          </p:cNvPr>
          <p:cNvSpPr txBox="1"/>
          <p:nvPr/>
        </p:nvSpPr>
        <p:spPr>
          <a:xfrm>
            <a:off x="196483" y="3645518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FAF8B-E6D7-4EED-A391-8097C6AC6CD1}"/>
              </a:ext>
            </a:extLst>
          </p:cNvPr>
          <p:cNvSpPr txBox="1"/>
          <p:nvPr/>
        </p:nvSpPr>
        <p:spPr>
          <a:xfrm>
            <a:off x="196483" y="4364881"/>
            <a:ext cx="10944993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公司研制成功第一个采用集成电路的通用电子计算机系列</a:t>
            </a:r>
          </a:p>
        </p:txBody>
      </p:sp>
      <p:pic>
        <p:nvPicPr>
          <p:cNvPr id="1028" name="Picture 4" descr="http://photo.sohu.com/20050126/Img224108517.jpg">
            <a:extLst>
              <a:ext uri="{FF2B5EF4-FFF2-40B4-BE49-F238E27FC236}">
                <a16:creationId xmlns:a16="http://schemas.microsoft.com/office/drawing/2014/main" id="{971C6E1C-D99A-46A5-A96C-4FCF9E66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04" y="267762"/>
            <a:ext cx="5393175" cy="3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6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148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缺乏沉浸感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所谓的“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”设备都只是一些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放映设备，结合了一些动感和其他感官，但观察的内容是不变的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过于前卫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受众不理解新的呈现方式、没有挖掘出这种产品的潜能，导致投资较少，专利持有者难以度日。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1" y="5118162"/>
            <a:ext cx="163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缺乏技术支持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电子计算机初具雏形，体积庞大，性能低下，普及度非常低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9398953" y="3475812"/>
            <a:ext cx="1546860" cy="368165"/>
          </a:xfrm>
          <a:custGeom>
            <a:avLst/>
            <a:gdLst>
              <a:gd name="connsiteX0" fmla="*/ 0 w 1546860"/>
              <a:gd name="connsiteY0" fmla="*/ 260429 h 368165"/>
              <a:gd name="connsiteX1" fmla="*/ 487680 w 1546860"/>
              <a:gd name="connsiteY1" fmla="*/ 1349 h 368165"/>
              <a:gd name="connsiteX2" fmla="*/ 1036320 w 1546860"/>
              <a:gd name="connsiteY2" fmla="*/ 359489 h 368165"/>
              <a:gd name="connsiteX3" fmla="*/ 1546860 w 1546860"/>
              <a:gd name="connsiteY3" fmla="*/ 222329 h 36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368165">
                <a:moveTo>
                  <a:pt x="0" y="260429"/>
                </a:moveTo>
                <a:cubicBezTo>
                  <a:pt x="157480" y="122634"/>
                  <a:pt x="314960" y="-15161"/>
                  <a:pt x="487680" y="1349"/>
                </a:cubicBezTo>
                <a:cubicBezTo>
                  <a:pt x="660400" y="17859"/>
                  <a:pt x="859790" y="322659"/>
                  <a:pt x="1036320" y="359489"/>
                </a:cubicBezTo>
                <a:cubicBezTo>
                  <a:pt x="1212850" y="396319"/>
                  <a:pt x="1379855" y="309324"/>
                  <a:pt x="1546860" y="222329"/>
                </a:cubicBezTo>
              </a:path>
            </a:pathLst>
          </a:custGeom>
          <a:noFill/>
          <a:ln w="6350">
            <a:solidFill>
              <a:srgbClr val="1B9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406573" y="3469541"/>
            <a:ext cx="1516380" cy="258436"/>
          </a:xfrm>
          <a:custGeom>
            <a:avLst/>
            <a:gdLst>
              <a:gd name="connsiteX0" fmla="*/ 0 w 1516380"/>
              <a:gd name="connsiteY0" fmla="*/ 7620 h 258436"/>
              <a:gd name="connsiteX1" fmla="*/ 403860 w 1516380"/>
              <a:gd name="connsiteY1" fmla="*/ 251460 h 258436"/>
              <a:gd name="connsiteX2" fmla="*/ 960120 w 1516380"/>
              <a:gd name="connsiteY2" fmla="*/ 175260 h 258436"/>
              <a:gd name="connsiteX3" fmla="*/ 1516380 w 1516380"/>
              <a:gd name="connsiteY3" fmla="*/ 0 h 25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380" h="258436">
                <a:moveTo>
                  <a:pt x="0" y="7620"/>
                </a:moveTo>
                <a:cubicBezTo>
                  <a:pt x="121920" y="115570"/>
                  <a:pt x="243840" y="223520"/>
                  <a:pt x="403860" y="251460"/>
                </a:cubicBezTo>
                <a:cubicBezTo>
                  <a:pt x="563880" y="279400"/>
                  <a:pt x="774700" y="217170"/>
                  <a:pt x="960120" y="175260"/>
                </a:cubicBezTo>
                <a:cubicBezTo>
                  <a:pt x="1145540" y="133350"/>
                  <a:pt x="1330960" y="66675"/>
                  <a:pt x="1516380" y="0"/>
                </a:cubicBez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391333" y="3446681"/>
            <a:ext cx="1577340" cy="398556"/>
          </a:xfrm>
          <a:custGeom>
            <a:avLst/>
            <a:gdLst>
              <a:gd name="connsiteX0" fmla="*/ 0 w 1577340"/>
              <a:gd name="connsiteY0" fmla="*/ 358140 h 398556"/>
              <a:gd name="connsiteX1" fmla="*/ 617220 w 1577340"/>
              <a:gd name="connsiteY1" fmla="*/ 365760 h 398556"/>
              <a:gd name="connsiteX2" fmla="*/ 1577340 w 1577340"/>
              <a:gd name="connsiteY2" fmla="*/ 0 h 3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340" h="398556">
                <a:moveTo>
                  <a:pt x="0" y="358140"/>
                </a:moveTo>
                <a:cubicBezTo>
                  <a:pt x="177165" y="391795"/>
                  <a:pt x="354330" y="425450"/>
                  <a:pt x="617220" y="365760"/>
                </a:cubicBezTo>
                <a:cubicBezTo>
                  <a:pt x="880110" y="306070"/>
                  <a:pt x="1228725" y="153035"/>
                  <a:pt x="1577340" y="0"/>
                </a:cubicBezTo>
              </a:path>
            </a:pathLst>
          </a:custGeom>
          <a:noFill/>
          <a:ln w="6350">
            <a:solidFill>
              <a:srgbClr val="152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1851109-509D-4437-B019-2C330C7CA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0" y="592994"/>
            <a:ext cx="2423513" cy="138069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D154A97F-3956-4715-B52E-05B4F78765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19" y="4905753"/>
            <a:ext cx="1839374" cy="13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5277794" y="4134350"/>
            <a:ext cx="818206" cy="697240"/>
          </a:xfrm>
          <a:prstGeom prst="triangle">
            <a:avLst/>
          </a:prstGeom>
          <a:solidFill>
            <a:srgbClr val="95C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6087890" y="4126240"/>
            <a:ext cx="818206" cy="705350"/>
          </a:xfrm>
          <a:prstGeom prst="triangle">
            <a:avLst/>
          </a:prstGeom>
          <a:solidFill>
            <a:srgbClr val="77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 flipV="1">
            <a:off x="5678787" y="4134350"/>
            <a:ext cx="818206" cy="705350"/>
          </a:xfrm>
          <a:prstGeom prst="triangle">
            <a:avLst/>
          </a:prstGeom>
          <a:solidFill>
            <a:srgbClr val="A0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H="1" flipV="1">
            <a:off x="6496994" y="4126240"/>
            <a:ext cx="818206" cy="705350"/>
          </a:xfrm>
          <a:prstGeom prst="triangle">
            <a:avLst/>
          </a:prstGeom>
          <a:solidFill>
            <a:srgbClr val="0A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8"/>
          <p:cNvSpPr/>
          <p:nvPr/>
        </p:nvSpPr>
        <p:spPr>
          <a:xfrm>
            <a:off x="5678787" y="3429000"/>
            <a:ext cx="818206" cy="705350"/>
          </a:xfrm>
          <a:prstGeom prst="triangle">
            <a:avLst/>
          </a:prstGeom>
          <a:solidFill>
            <a:srgbClr val="1DA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087890" y="2723651"/>
            <a:ext cx="818206" cy="705350"/>
          </a:xfrm>
          <a:prstGeom prst="triangle">
            <a:avLst/>
          </a:prstGeom>
          <a:solidFill>
            <a:srgbClr val="FAB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H="1" flipV="1">
            <a:off x="6079781" y="3420890"/>
            <a:ext cx="818206" cy="713459"/>
          </a:xfrm>
          <a:prstGeom prst="triangle">
            <a:avLst/>
          </a:prstGeom>
          <a:solidFill>
            <a:srgbClr val="FED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H="1" flipV="1">
            <a:off x="6496994" y="2723651"/>
            <a:ext cx="818206" cy="705350"/>
          </a:xfrm>
          <a:prstGeom prst="triangle">
            <a:avLst/>
          </a:prstGeom>
          <a:solidFill>
            <a:srgbClr val="F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 flipV="1">
            <a:off x="6087890" y="2018301"/>
            <a:ext cx="818206" cy="705350"/>
          </a:xfrm>
          <a:prstGeom prst="triangle">
            <a:avLst/>
          </a:prstGeom>
          <a:solidFill>
            <a:srgbClr val="EE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6496994" y="2018301"/>
            <a:ext cx="818206" cy="705350"/>
          </a:xfrm>
          <a:prstGeom prst="triangle">
            <a:avLst/>
          </a:prstGeom>
          <a:solidFill>
            <a:srgbClr val="E86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5686897" y="2018301"/>
            <a:ext cx="818206" cy="705350"/>
          </a:xfrm>
          <a:prstGeom prst="triangle">
            <a:avLst/>
          </a:prstGeom>
          <a:solidFill>
            <a:srgbClr val="B1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876800" y="2018301"/>
            <a:ext cx="818206" cy="705350"/>
          </a:xfrm>
          <a:prstGeom prst="triangle">
            <a:avLst/>
          </a:prstGeom>
          <a:solidFill>
            <a:srgbClr val="6D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5285903" y="2018301"/>
            <a:ext cx="818206" cy="705350"/>
          </a:xfrm>
          <a:prstGeom prst="triangle">
            <a:avLst/>
          </a:prstGeom>
          <a:solidFill>
            <a:srgbClr val="8A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 flipV="1">
            <a:off x="4876800" y="2723651"/>
            <a:ext cx="818206" cy="705350"/>
          </a:xfrm>
          <a:prstGeom prst="triangle">
            <a:avLst/>
          </a:prstGeom>
          <a:solidFill>
            <a:srgbClr val="EB4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7" idx="4"/>
          </p:cNvCxnSpPr>
          <p:nvPr/>
        </p:nvCxnSpPr>
        <p:spPr>
          <a:xfrm flipH="1" flipV="1">
            <a:off x="2713703" y="0"/>
            <a:ext cx="2572200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8" idx="4"/>
          </p:cNvCxnSpPr>
          <p:nvPr/>
        </p:nvCxnSpPr>
        <p:spPr>
          <a:xfrm flipH="1" flipV="1">
            <a:off x="0" y="1150374"/>
            <a:ext cx="4876800" cy="1573277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8" idx="0"/>
          </p:cNvCxnSpPr>
          <p:nvPr/>
        </p:nvCxnSpPr>
        <p:spPr>
          <a:xfrm flipH="1">
            <a:off x="0" y="3429001"/>
            <a:ext cx="5285903" cy="1058024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2"/>
          </p:cNvCxnSpPr>
          <p:nvPr/>
        </p:nvCxnSpPr>
        <p:spPr>
          <a:xfrm flipH="1">
            <a:off x="2430291" y="4831590"/>
            <a:ext cx="2847503" cy="2026410"/>
          </a:xfrm>
          <a:prstGeom prst="straightConnector1">
            <a:avLst/>
          </a:prstGeom>
          <a:ln w="3175">
            <a:solidFill>
              <a:schemeClr val="bg1">
                <a:alpha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79781" y="4839700"/>
            <a:ext cx="1441896" cy="201830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8" idx="2"/>
          </p:cNvCxnSpPr>
          <p:nvPr/>
        </p:nvCxnSpPr>
        <p:spPr>
          <a:xfrm>
            <a:off x="7315200" y="4126240"/>
            <a:ext cx="4876800" cy="1402589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2" idx="0"/>
          </p:cNvCxnSpPr>
          <p:nvPr/>
        </p:nvCxnSpPr>
        <p:spPr>
          <a:xfrm>
            <a:off x="6906097" y="3429001"/>
            <a:ext cx="5285903" cy="529012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4" idx="4"/>
          </p:cNvCxnSpPr>
          <p:nvPr/>
        </p:nvCxnSpPr>
        <p:spPr>
          <a:xfrm flipV="1">
            <a:off x="7315200" y="1052501"/>
            <a:ext cx="4876800" cy="167115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3" idx="2"/>
          </p:cNvCxnSpPr>
          <p:nvPr/>
        </p:nvCxnSpPr>
        <p:spPr>
          <a:xfrm flipV="1">
            <a:off x="6906096" y="0"/>
            <a:ext cx="1618472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7" idx="2"/>
          </p:cNvCxnSpPr>
          <p:nvPr/>
        </p:nvCxnSpPr>
        <p:spPr>
          <a:xfrm flipH="1" flipV="1">
            <a:off x="6079781" y="39296"/>
            <a:ext cx="24328" cy="1979005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等腰三角形 40"/>
          <p:cNvSpPr/>
          <p:nvPr/>
        </p:nvSpPr>
        <p:spPr>
          <a:xfrm rot="6382168">
            <a:off x="2230747" y="1682420"/>
            <a:ext cx="739732" cy="637700"/>
          </a:xfrm>
          <a:prstGeom prst="triangle">
            <a:avLst/>
          </a:prstGeom>
          <a:solidFill>
            <a:srgbClr val="63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6382168">
            <a:off x="4063489" y="2393193"/>
            <a:ext cx="342436" cy="295204"/>
          </a:xfrm>
          <a:prstGeom prst="triangle">
            <a:avLst/>
          </a:prstGeom>
          <a:solidFill>
            <a:srgbClr val="C7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4551023">
            <a:off x="1257710" y="3955968"/>
            <a:ext cx="568572" cy="490148"/>
          </a:xfrm>
          <a:prstGeom prst="triangle">
            <a:avLst/>
          </a:prstGeom>
          <a:solidFill>
            <a:srgbClr val="8A1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4283323">
            <a:off x="3511461" y="3656074"/>
            <a:ext cx="288134" cy="248392"/>
          </a:xfrm>
          <a:prstGeom prst="triangle">
            <a:avLst/>
          </a:prstGeom>
          <a:solidFill>
            <a:srgbClr val="864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0384277">
            <a:off x="3993063" y="5568103"/>
            <a:ext cx="315554" cy="272030"/>
          </a:xfrm>
          <a:prstGeom prst="triangle">
            <a:avLst/>
          </a:prstGeom>
          <a:solidFill>
            <a:srgbClr val="BAD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496332">
            <a:off x="3069217" y="6046708"/>
            <a:ext cx="526612" cy="453976"/>
          </a:xfrm>
          <a:prstGeom prst="triangle">
            <a:avLst/>
          </a:prstGeom>
          <a:solidFill>
            <a:srgbClr val="22A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328142">
            <a:off x="8459897" y="4315789"/>
            <a:ext cx="512310" cy="441646"/>
          </a:xfrm>
          <a:prstGeom prst="triangle">
            <a:avLst/>
          </a:prstGeom>
          <a:solidFill>
            <a:srgbClr val="A9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2424910">
            <a:off x="10247720" y="4629998"/>
            <a:ext cx="739732" cy="637700"/>
          </a:xfrm>
          <a:prstGeom prst="triangle">
            <a:avLst/>
          </a:prstGeom>
          <a:solidFill>
            <a:srgbClr val="1D9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951123" flipH="1">
            <a:off x="7735977" y="2397155"/>
            <a:ext cx="290894" cy="250770"/>
          </a:xfrm>
          <a:prstGeom prst="triangle">
            <a:avLst/>
          </a:prstGeom>
          <a:solidFill>
            <a:srgbClr val="E2D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7217020">
            <a:off x="9099135" y="1848821"/>
            <a:ext cx="450020" cy="387948"/>
          </a:xfrm>
          <a:prstGeom prst="triangle">
            <a:avLst/>
          </a:prstGeom>
          <a:solidFill>
            <a:srgbClr val="AEB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3514508">
            <a:off x="5857551" y="165637"/>
            <a:ext cx="565902" cy="487846"/>
          </a:xfrm>
          <a:prstGeom prst="triangle">
            <a:avLst/>
          </a:prstGeom>
          <a:solidFill>
            <a:srgbClr val="F28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241523">
            <a:off x="7557318" y="865377"/>
            <a:ext cx="299882" cy="258518"/>
          </a:xfrm>
          <a:prstGeom prst="triangle">
            <a:avLst/>
          </a:prstGeom>
          <a:solidFill>
            <a:srgbClr val="F4C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8204546" flipH="1">
            <a:off x="5030999" y="1791782"/>
            <a:ext cx="175102" cy="150950"/>
          </a:xfrm>
          <a:prstGeom prst="triangle">
            <a:avLst/>
          </a:prstGeom>
          <a:solidFill>
            <a:srgbClr val="A03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等腰三角形 53"/>
          <p:cNvSpPr/>
          <p:nvPr/>
        </p:nvSpPr>
        <p:spPr>
          <a:xfrm rot="7527870">
            <a:off x="10655567" y="1212279"/>
            <a:ext cx="739732" cy="637700"/>
          </a:xfrm>
          <a:prstGeom prst="triangle">
            <a:avLst/>
          </a:prstGeom>
          <a:solidFill>
            <a:srgbClr val="859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59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Ivan Sutherland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2050" name="Picture 2" descr="https://gss0.bdstatic.com/94o3dSag_xI4khGkpoWK1HF6hhy/baike/w%3D268%3Bg%3D0/sign=2e9557829052982205333ec5eff11cf6/d000baa1cd11728b2fa6e767c8fcc3cec2fd2cef.jpg">
            <a:extLst>
              <a:ext uri="{FF2B5EF4-FFF2-40B4-BE49-F238E27FC236}">
                <a16:creationId xmlns:a16="http://schemas.microsoft.com/office/drawing/2014/main" id="{7222D081-D68B-4FFC-9E6F-7333479F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0" y="1794929"/>
            <a:ext cx="2334851" cy="314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932A25-77C2-49F5-A478-4D2114766A5B}"/>
              </a:ext>
            </a:extLst>
          </p:cNvPr>
          <p:cNvSpPr/>
          <p:nvPr/>
        </p:nvSpPr>
        <p:spPr>
          <a:xfrm>
            <a:off x="3475913" y="120695"/>
            <a:ext cx="851960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We live in a physical world whose properties we have come to know well through long familiarity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We sense an involvement with this physical world which gives us the ability to predict its properties well.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For example, we can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predict where objects will fall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how well-known shapes look from other angles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and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how much force is required to push objects against friction.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We lack corresponding familiarity with the forces on charged particles, forces in nonuniform fields, the effects of nonprojective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……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58592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The Ultimate Display</a:t>
            </a:r>
            <a:endParaRPr lang="zh-CN" altLang="en-US" sz="44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4C9E01-57CC-4928-9498-E89C3893C55A}"/>
              </a:ext>
            </a:extLst>
          </p:cNvPr>
          <p:cNvSpPr/>
          <p:nvPr/>
        </p:nvSpPr>
        <p:spPr>
          <a:xfrm>
            <a:off x="2722823" y="2234456"/>
            <a:ext cx="9272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An ability to draw simple curves would be useful.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Some available displays are able to plot very short line segments in arbitrary directions, to form characters or more complex curves.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Each of these abilities has a history and a known utility.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8575D9-F1AF-4FF4-89EF-22F4113D0A49}"/>
              </a:ext>
            </a:extLst>
          </p:cNvPr>
          <p:cNvSpPr/>
          <p:nvPr/>
        </p:nvSpPr>
        <p:spPr>
          <a:xfrm>
            <a:off x="2708387" y="3381627"/>
            <a:ext cx="92726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Knobs and joysticks of various kinds serve a useful function in adjusting parameters of some computation going on.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For example, adjustment of the viewing angle of a perspective view is conveniently handled through a three-rotation joystick.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Push buttons with lights are often useful. Syllable voice input should not be ignored.</a:t>
            </a:r>
            <a:r>
              <a:rPr lang="en-US" altLang="zh-CN" sz="20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14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Ivan Sutherland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0100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达摩克利斯之剑（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Sword of Damocles</a:t>
            </a: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6" name="Sword  of  Damocles">
            <a:hlinkClick r:id="" action="ppaction://media"/>
            <a:extLst>
              <a:ext uri="{FF2B5EF4-FFF2-40B4-BE49-F238E27FC236}">
                <a16:creationId xmlns:a16="http://schemas.microsoft.com/office/drawing/2014/main" id="{45ECC69E-A11B-4467-AB80-5E484D207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2266" y="97193"/>
            <a:ext cx="6284216" cy="46169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406D06-A96C-442F-B65F-DBA4CC5A8289}"/>
              </a:ext>
            </a:extLst>
          </p:cNvPr>
          <p:cNvSpPr/>
          <p:nvPr/>
        </p:nvSpPr>
        <p:spPr>
          <a:xfrm>
            <a:off x="196483" y="1867614"/>
            <a:ext cx="49791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立体显示：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使用了两个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1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吋的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CRT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显示器分别显示不同视角的图像，来创造立体视觉。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虚拟画面生成：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视频中的立方体是实时计算渲染出来的。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头部位置跟踪：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原型使用了两种方式来对头部位置进行跟踪，机械连杆和超声波检测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虚拟环境互动： 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双手操作的把手。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模型生成：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虽然这只是个简单的立方体，仅有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8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个顶点，立方体是随着人的视角在变化的。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2040204020203" pitchFamily="34" charset="-122"/>
              <a:ea typeface="Microsoft Yahei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1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Nathanson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03733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世界上第一个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MEMS</a:t>
            </a: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（微机电系统）传感器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96A19F-3A5E-47C2-A38E-A0BA45F18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74" y="0"/>
            <a:ext cx="3398946" cy="4992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065E65-D4DB-45C1-9CAE-8F648C2DEA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5" b="11981"/>
          <a:stretch/>
        </p:blipFill>
        <p:spPr>
          <a:xfrm>
            <a:off x="7391500" y="-11448"/>
            <a:ext cx="4441257" cy="51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2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20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有一定的理论指导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提出了利用计算机虚拟真实世界运作的设想；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实现了一定的沉浸感和真实感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23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计算机图形学的起步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Sutherland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本人是计算机图形学之父，主导了世界上第一个图形化绘图程序的开发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0" y="5118162"/>
            <a:ext cx="183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技术革命的前夜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更加小型化的传感器和计算机设备仍未出现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gss1.bdstatic.com/-vo3dSag_xI4khGkpoWK1HF6hhy/baike/w%3D268%3Bg%3D0/sign=addfceeb4434970a47731729adf1b6f5/21a4462309f790529d2e41fa09f3d7ca7acbd5c4.jpg">
            <a:extLst>
              <a:ext uri="{FF2B5EF4-FFF2-40B4-BE49-F238E27FC236}">
                <a16:creationId xmlns:a16="http://schemas.microsoft.com/office/drawing/2014/main" id="{BA4751A2-080F-4D73-9C86-8B861506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40" y="5139945"/>
            <a:ext cx="1594910" cy="10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imgsa.baidu.com/timg?image&amp;quality=80&amp;size=b9999_10000&amp;sec=1525775848531&amp;di=92adae7e529361d1982be1a418e2167b&amp;imgtype=0&amp;src=http%3A%2F%2Fcg.cs.tsinghua.edu.cn%2Fcourse%2Fphoto%2Fimage034.jpg">
            <a:extLst>
              <a:ext uri="{FF2B5EF4-FFF2-40B4-BE49-F238E27FC236}">
                <a16:creationId xmlns:a16="http://schemas.microsoft.com/office/drawing/2014/main" id="{A1AFA755-3BFC-48C8-8A47-5018F442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727" y="2778325"/>
            <a:ext cx="1619811" cy="1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F2968C-F978-4F36-BCD4-455F579D4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573" y="904370"/>
            <a:ext cx="1498221" cy="9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8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>
            <a:off x="104866" y="-9319"/>
            <a:ext cx="12073055" cy="6867319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0" y="3559803"/>
            <a:ext cx="12196526" cy="3298197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-1968" y="2746361"/>
            <a:ext cx="4187439" cy="4111639"/>
            <a:chOff x="-1968" y="2746361"/>
            <a:chExt cx="4187439" cy="4111639"/>
          </a:xfrm>
        </p:grpSpPr>
        <p:sp>
          <p:nvSpPr>
            <p:cNvPr id="5" name="直角三角形 4"/>
            <p:cNvSpPr/>
            <p:nvPr/>
          </p:nvSpPr>
          <p:spPr>
            <a:xfrm>
              <a:off x="0" y="6172199"/>
              <a:ext cx="700088" cy="685801"/>
            </a:xfrm>
            <a:prstGeom prst="rtTriangl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>
              <a:off x="0" y="4805363"/>
              <a:ext cx="700088" cy="685801"/>
            </a:xfrm>
            <a:prstGeom prst="rtTriangle">
              <a:avLst/>
            </a:prstGeom>
            <a:solidFill>
              <a:srgbClr val="CDF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>
              <a:off x="1407335" y="6172199"/>
              <a:ext cx="700088" cy="685801"/>
            </a:xfrm>
            <a:prstGeom prst="rtTriangle">
              <a:avLst/>
            </a:prstGeom>
            <a:solidFill>
              <a:srgbClr val="22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>
              <a:off x="3485383" y="6172199"/>
              <a:ext cx="700088" cy="685801"/>
            </a:xfrm>
            <a:prstGeom prst="rtTriangle">
              <a:avLst/>
            </a:prstGeom>
            <a:solidFill>
              <a:srgbClr val="ED9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2785668" y="5486398"/>
              <a:ext cx="700088" cy="685801"/>
            </a:xfrm>
            <a:prstGeom prst="rtTriangle">
              <a:avLst/>
            </a:prstGeom>
            <a:solidFill>
              <a:srgbClr val="FFB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>
              <a:off x="2103805" y="4800596"/>
              <a:ext cx="682258" cy="685801"/>
            </a:xfrm>
            <a:prstGeom prst="rtTriangle">
              <a:avLst/>
            </a:prstGeom>
            <a:solidFill>
              <a:srgbClr val="FAB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>
              <a:off x="1404937" y="4114794"/>
              <a:ext cx="700087" cy="685801"/>
            </a:xfrm>
            <a:prstGeom prst="rtTriangle">
              <a:avLst/>
            </a:prstGeom>
            <a:solidFill>
              <a:srgbClr val="176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706458" y="3428979"/>
              <a:ext cx="696088" cy="685801"/>
            </a:xfrm>
            <a:prstGeom prst="rtTriangle">
              <a:avLst/>
            </a:prstGeom>
            <a:solidFill>
              <a:srgbClr val="21AB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>
              <a:off x="0" y="2746361"/>
              <a:ext cx="708035" cy="685801"/>
            </a:xfrm>
            <a:prstGeom prst="rtTriangle">
              <a:avLst/>
            </a:prstGeom>
            <a:solidFill>
              <a:srgbClr val="9CC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1411286" y="4800596"/>
              <a:ext cx="681040" cy="685801"/>
            </a:xfrm>
            <a:prstGeom prst="rtTriangle">
              <a:avLst/>
            </a:prstGeom>
            <a:solidFill>
              <a:srgbClr val="F6C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flipH="1">
              <a:off x="2085973" y="5486398"/>
              <a:ext cx="700088" cy="685801"/>
            </a:xfrm>
            <a:prstGeom prst="rtTriangle">
              <a:avLst/>
            </a:prstGeom>
            <a:solidFill>
              <a:srgbClr val="B12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2091931" y="6172199"/>
              <a:ext cx="700088" cy="685801"/>
            </a:xfrm>
            <a:prstGeom prst="rtTriangle">
              <a:avLst/>
            </a:prstGeom>
            <a:solidFill>
              <a:srgbClr val="23B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flipH="1">
              <a:off x="2788460" y="6172199"/>
              <a:ext cx="700088" cy="685801"/>
            </a:xfrm>
            <a:prstGeom prst="rtTriangle">
              <a:avLst/>
            </a:prstGeom>
            <a:solidFill>
              <a:srgbClr val="FEC3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0" y="5484814"/>
              <a:ext cx="702474" cy="685809"/>
            </a:xfrm>
            <a:prstGeom prst="rtTriangle">
              <a:avLst/>
            </a:prstGeom>
            <a:solidFill>
              <a:srgbClr val="96C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flipV="1">
              <a:off x="706458" y="6172182"/>
              <a:ext cx="702468" cy="685818"/>
            </a:xfrm>
            <a:prstGeom prst="rtTriangle">
              <a:avLst/>
            </a:prstGeom>
            <a:solidFill>
              <a:srgbClr val="08B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flipV="1">
              <a:off x="705248" y="4807752"/>
              <a:ext cx="702468" cy="680220"/>
            </a:xfrm>
            <a:prstGeom prst="rtTriangle">
              <a:avLst/>
            </a:prstGeom>
            <a:solidFill>
              <a:srgbClr val="FF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 flipV="1">
              <a:off x="705253" y="4115585"/>
              <a:ext cx="694911" cy="692956"/>
            </a:xfrm>
            <a:prstGeom prst="rtTriangle">
              <a:avLst/>
            </a:prstGeom>
            <a:solidFill>
              <a:srgbClr val="08BA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/>
            <p:cNvSpPr/>
            <p:nvPr/>
          </p:nvSpPr>
          <p:spPr>
            <a:xfrm flipV="1">
              <a:off x="-1968" y="4112417"/>
              <a:ext cx="706818" cy="692943"/>
            </a:xfrm>
            <a:prstGeom prst="rtTriangle">
              <a:avLst/>
            </a:prstGeom>
            <a:solidFill>
              <a:srgbClr val="20AC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flipH="1" flipV="1">
              <a:off x="700500" y="5484821"/>
              <a:ext cx="710383" cy="685801"/>
            </a:xfrm>
            <a:prstGeom prst="rtTriangle">
              <a:avLst/>
            </a:prstGeom>
            <a:solidFill>
              <a:srgbClr val="9AC5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直角三角形 24"/>
            <p:cNvSpPr/>
            <p:nvPr/>
          </p:nvSpPr>
          <p:spPr>
            <a:xfrm flipH="1" flipV="1">
              <a:off x="1402545" y="5486782"/>
              <a:ext cx="686207" cy="685801"/>
            </a:xfrm>
            <a:prstGeom prst="rtTriangle">
              <a:avLst/>
            </a:prstGeom>
            <a:solidFill>
              <a:srgbClr val="B0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直角三角形 28"/>
          <p:cNvSpPr/>
          <p:nvPr/>
        </p:nvSpPr>
        <p:spPr>
          <a:xfrm rot="5400000" flipV="1">
            <a:off x="11496081" y="9111"/>
            <a:ext cx="700088" cy="685801"/>
          </a:xfrm>
          <a:prstGeom prst="rtTriangl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5400000" flipV="1">
            <a:off x="10129245" y="9111"/>
            <a:ext cx="700088" cy="685801"/>
          </a:xfrm>
          <a:prstGeom prst="rtTriangl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/>
        </p:nvSpPr>
        <p:spPr>
          <a:xfrm rot="5400000" flipV="1">
            <a:off x="11496081" y="1416446"/>
            <a:ext cx="700088" cy="685801"/>
          </a:xfrm>
          <a:prstGeom prst="rtTriangle">
            <a:avLst/>
          </a:prstGeom>
          <a:solidFill>
            <a:srgbClr val="22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rot="5400000" flipV="1">
            <a:off x="11496081" y="3494495"/>
            <a:ext cx="700088" cy="685801"/>
          </a:xfrm>
          <a:prstGeom prst="rtTriangle">
            <a:avLst/>
          </a:prstGeom>
          <a:solidFill>
            <a:srgbClr val="ED9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rot="5400000" flipV="1">
            <a:off x="10810280" y="2794780"/>
            <a:ext cx="700088" cy="685801"/>
          </a:xfrm>
          <a:prstGeom prst="rtTriangle">
            <a:avLst/>
          </a:prstGeom>
          <a:solidFill>
            <a:srgbClr val="FFB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直角三角形 33"/>
          <p:cNvSpPr/>
          <p:nvPr/>
        </p:nvSpPr>
        <p:spPr>
          <a:xfrm rot="5400000" flipV="1">
            <a:off x="10133393" y="2104002"/>
            <a:ext cx="682258" cy="685801"/>
          </a:xfrm>
          <a:prstGeom prst="rtTriangle">
            <a:avLst/>
          </a:prstGeom>
          <a:solidFill>
            <a:srgbClr val="FAB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直角三角形 34"/>
          <p:cNvSpPr/>
          <p:nvPr/>
        </p:nvSpPr>
        <p:spPr>
          <a:xfrm rot="5400000" flipV="1">
            <a:off x="9438676" y="1414048"/>
            <a:ext cx="700087" cy="685801"/>
          </a:xfrm>
          <a:prstGeom prst="rtTriangle">
            <a:avLst/>
          </a:prstGeom>
          <a:solidFill>
            <a:srgbClr val="176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 flipV="1">
            <a:off x="8754861" y="713570"/>
            <a:ext cx="696088" cy="685801"/>
          </a:xfrm>
          <a:prstGeom prst="rtTriangle">
            <a:avLst/>
          </a:prstGeom>
          <a:solidFill>
            <a:srgbClr val="21A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直角三角形 36"/>
          <p:cNvSpPr/>
          <p:nvPr/>
        </p:nvSpPr>
        <p:spPr>
          <a:xfrm rot="5400000" flipV="1">
            <a:off x="8066269" y="13085"/>
            <a:ext cx="708035" cy="685801"/>
          </a:xfrm>
          <a:prstGeom prst="rtTriangle">
            <a:avLst/>
          </a:prstGeom>
          <a:solidFill>
            <a:srgbClr val="9CC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直角三角形 37"/>
          <p:cNvSpPr/>
          <p:nvPr/>
        </p:nvSpPr>
        <p:spPr>
          <a:xfrm rot="5400000" flipV="1">
            <a:off x="10134002" y="1410874"/>
            <a:ext cx="681040" cy="685801"/>
          </a:xfrm>
          <a:prstGeom prst="rtTriangle">
            <a:avLst/>
          </a:prstGeom>
          <a:solidFill>
            <a:srgbClr val="F6C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rot="5400000" flipH="1" flipV="1">
            <a:off x="10810280" y="2095085"/>
            <a:ext cx="700088" cy="685801"/>
          </a:xfrm>
          <a:prstGeom prst="rtTriangle">
            <a:avLst/>
          </a:prstGeom>
          <a:solidFill>
            <a:srgbClr val="B12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rot="5400000" flipH="1" flipV="1">
            <a:off x="11496081" y="2101043"/>
            <a:ext cx="700088" cy="685801"/>
          </a:xfrm>
          <a:prstGeom prst="rtTriangle">
            <a:avLst/>
          </a:prstGeom>
          <a:solidFill>
            <a:srgbClr val="23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 flipH="1" flipV="1">
            <a:off x="11496081" y="2797572"/>
            <a:ext cx="700088" cy="685801"/>
          </a:xfrm>
          <a:prstGeom prst="rtTriangle">
            <a:avLst/>
          </a:prstGeom>
          <a:solidFill>
            <a:srgbClr val="FEC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5400000" flipH="1" flipV="1">
            <a:off x="10807507" y="10300"/>
            <a:ext cx="702474" cy="685809"/>
          </a:xfrm>
          <a:prstGeom prst="rtTriangle">
            <a:avLst/>
          </a:prstGeom>
          <a:solidFill>
            <a:srgbClr val="96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>
            <a:off x="11494882" y="716751"/>
            <a:ext cx="702468" cy="685818"/>
          </a:xfrm>
          <a:prstGeom prst="rtTriangle">
            <a:avLst/>
          </a:prstGeom>
          <a:solidFill>
            <a:srgbClr val="08B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 rot="5400000">
            <a:off x="10127653" y="718340"/>
            <a:ext cx="702468" cy="680220"/>
          </a:xfrm>
          <a:prstGeom prst="rtTriangle">
            <a:avLst/>
          </a:prstGeom>
          <a:solidFill>
            <a:srgbClr val="FFD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>
            <a:off x="9445633" y="708199"/>
            <a:ext cx="694911" cy="692956"/>
          </a:xfrm>
          <a:prstGeom prst="rtTriangle">
            <a:avLst/>
          </a:prstGeom>
          <a:solidFill>
            <a:srgbClr val="08B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直角三角形 45"/>
          <p:cNvSpPr/>
          <p:nvPr/>
        </p:nvSpPr>
        <p:spPr>
          <a:xfrm rot="5400000">
            <a:off x="9436505" y="6937"/>
            <a:ext cx="706818" cy="692943"/>
          </a:xfrm>
          <a:prstGeom prst="rtTriangle">
            <a:avLst/>
          </a:prstGeom>
          <a:solidFill>
            <a:srgbClr val="20A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6"/>
          <p:cNvSpPr/>
          <p:nvPr/>
        </p:nvSpPr>
        <p:spPr>
          <a:xfrm rot="5400000" flipH="1">
            <a:off x="10803555" y="714759"/>
            <a:ext cx="710383" cy="685801"/>
          </a:xfrm>
          <a:prstGeom prst="rtTriangle">
            <a:avLst/>
          </a:prstGeom>
          <a:solidFill>
            <a:srgbClr val="9AC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直角三角形 47"/>
          <p:cNvSpPr/>
          <p:nvPr/>
        </p:nvSpPr>
        <p:spPr>
          <a:xfrm rot="5400000" flipH="1">
            <a:off x="10817604" y="1404716"/>
            <a:ext cx="686207" cy="685801"/>
          </a:xfrm>
          <a:prstGeom prst="rtTriangle">
            <a:avLst/>
          </a:prstGeom>
          <a:solidFill>
            <a:srgbClr val="B0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等腰三角形 48"/>
          <p:cNvSpPr/>
          <p:nvPr/>
        </p:nvSpPr>
        <p:spPr>
          <a:xfrm>
            <a:off x="4849798" y="1927200"/>
            <a:ext cx="828704" cy="714400"/>
          </a:xfrm>
          <a:prstGeom prst="triangle">
            <a:avLst/>
          </a:prstGeom>
          <a:solidFill>
            <a:srgbClr val="FAD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5665802" y="1927200"/>
            <a:ext cx="828704" cy="714400"/>
          </a:xfrm>
          <a:prstGeom prst="triangle">
            <a:avLst/>
          </a:prstGeom>
          <a:solidFill>
            <a:srgbClr val="FD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>
            <a:off x="6481806" y="1927200"/>
            <a:ext cx="828704" cy="714400"/>
          </a:xfrm>
          <a:prstGeom prst="triangle">
            <a:avLst/>
          </a:prstGeom>
          <a:solidFill>
            <a:srgbClr val="ED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6073804" y="2643752"/>
            <a:ext cx="828704" cy="714400"/>
          </a:xfrm>
          <a:prstGeom prst="triangle">
            <a:avLst/>
          </a:prstGeom>
          <a:solidFill>
            <a:srgbClr val="85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6488156" y="3351802"/>
            <a:ext cx="828704" cy="714400"/>
          </a:xfrm>
          <a:prstGeom prst="triangle">
            <a:avLst/>
          </a:prstGeom>
          <a:solidFill>
            <a:srgbClr val="F06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6074622" y="4060774"/>
            <a:ext cx="828704" cy="714400"/>
          </a:xfrm>
          <a:prstGeom prst="triangle">
            <a:avLst/>
          </a:prstGeom>
          <a:solidFill>
            <a:srgbClr val="158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>
            <a:off x="5267296" y="4067124"/>
            <a:ext cx="828704" cy="714400"/>
          </a:xfrm>
          <a:prstGeom prst="triangle">
            <a:avLst/>
          </a:prstGeom>
          <a:solidFill>
            <a:srgbClr val="1B9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flipV="1">
            <a:off x="4857254" y="4067124"/>
            <a:ext cx="828704" cy="714400"/>
          </a:xfrm>
          <a:prstGeom prst="triangle">
            <a:avLst/>
          </a:prstGeom>
          <a:solidFill>
            <a:srgbClr val="01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V="1">
            <a:off x="5663416" y="4067124"/>
            <a:ext cx="828704" cy="714400"/>
          </a:xfrm>
          <a:prstGeom prst="triangle">
            <a:avLst/>
          </a:prstGeom>
          <a:solidFill>
            <a:srgbClr val="05B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flipV="1">
            <a:off x="6489504" y="4067124"/>
            <a:ext cx="828704" cy="714400"/>
          </a:xfrm>
          <a:prstGeom prst="triangle">
            <a:avLst/>
          </a:prstGeom>
          <a:solidFill>
            <a:srgbClr val="8F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flipV="1">
            <a:off x="6075498" y="3360304"/>
            <a:ext cx="828704" cy="714400"/>
          </a:xfrm>
          <a:prstGeom prst="triangle">
            <a:avLst/>
          </a:prstGeom>
          <a:solidFill>
            <a:srgbClr val="AE2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flipV="1">
            <a:off x="6481003" y="2642522"/>
            <a:ext cx="828704" cy="714400"/>
          </a:xfrm>
          <a:prstGeom prst="triangle">
            <a:avLst/>
          </a:prstGeom>
          <a:solidFill>
            <a:srgbClr val="B1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6075152" y="1924232"/>
            <a:ext cx="828704" cy="714400"/>
          </a:xfrm>
          <a:prstGeom prst="triangle">
            <a:avLst/>
          </a:prstGeom>
          <a:solidFill>
            <a:srgbClr val="FC9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flipV="1">
            <a:off x="5256106" y="1924232"/>
            <a:ext cx="828704" cy="714400"/>
          </a:xfrm>
          <a:prstGeom prst="triangle">
            <a:avLst/>
          </a:prstGeom>
          <a:solidFill>
            <a:srgbClr val="FBB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500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2946211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1970-1981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52774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个人计算机开始普及</a:t>
            </a:r>
          </a:p>
        </p:txBody>
      </p:sp>
      <p:pic>
        <p:nvPicPr>
          <p:cNvPr id="1026" name="Picture 2" descr="https://gss1.bdstatic.com/9vo3dSag_xI4khGkpoWK1HF6hhy/baike/w%3D268%3Bg%3D0/sign=f850153dab44ad342ebf8081e8996bc9/4afbfbedab64034f118375d6a5c379310b551d97.jpg">
            <a:extLst>
              <a:ext uri="{FF2B5EF4-FFF2-40B4-BE49-F238E27FC236}">
                <a16:creationId xmlns:a16="http://schemas.microsoft.com/office/drawing/2014/main" id="{BB751CE9-2DEC-41DC-B555-B82D3F97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2" y="1054422"/>
            <a:ext cx="1703338" cy="17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ss0.bdstatic.com/-4o3dSag_xI4khGkpoWK1HF6hhy/baike/c0%3Dbaike80%2C5%2C5%2C80%2C26/sign=afbf71f25b0fd9f9b41a5d3b4444bf4f/314e251f95cad1c8e3c1a2a9753e6709c83d51c1.jpg">
            <a:extLst>
              <a:ext uri="{FF2B5EF4-FFF2-40B4-BE49-F238E27FC236}">
                <a16:creationId xmlns:a16="http://schemas.microsoft.com/office/drawing/2014/main" id="{547FDE49-2FD0-4A9C-A000-E27C4624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" y="2994511"/>
            <a:ext cx="2722235" cy="217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ss0.bdstatic.com/-4o3dSag_xI4khGkpoWK1HF6hhy/baike/c0%3Dbaike80%2C5%2C5%2C80%2C26/sign=25861ebe57fbb2fb202650402e234bc1/8cb1cb1349540923a13c759d9058d109b2de49ff.jpg">
            <a:extLst>
              <a:ext uri="{FF2B5EF4-FFF2-40B4-BE49-F238E27FC236}">
                <a16:creationId xmlns:a16="http://schemas.microsoft.com/office/drawing/2014/main" id="{023AE1DF-3F80-4181-8838-49BA9849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79" y="966338"/>
            <a:ext cx="39114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D Monster Maze">
            <a:hlinkClick r:id="" action="ppaction://media"/>
            <a:extLst>
              <a:ext uri="{FF2B5EF4-FFF2-40B4-BE49-F238E27FC236}">
                <a16:creationId xmlns:a16="http://schemas.microsoft.com/office/drawing/2014/main" id="{9651041B-6AEC-40B4-8A99-BBEA2FE2F8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68976" y="955186"/>
            <a:ext cx="3657600" cy="2743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6277DE-6FD7-4E41-BF6B-962F3E4763D0}"/>
              </a:ext>
            </a:extLst>
          </p:cNvPr>
          <p:cNvSpPr txBox="1"/>
          <p:nvPr/>
        </p:nvSpPr>
        <p:spPr>
          <a:xfrm>
            <a:off x="196483" y="284655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英特尔</a:t>
            </a:r>
            <a:r>
              <a:rPr lang="en-US" altLang="zh-CN" dirty="0"/>
              <a:t>i4004</a:t>
            </a:r>
            <a:r>
              <a:rPr lang="zh-CN" altLang="en-US" dirty="0"/>
              <a:t>处理器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54E8F6-C18A-45B4-934E-C2AF69745466}"/>
              </a:ext>
            </a:extLst>
          </p:cNvPr>
          <p:cNvSpPr txBox="1"/>
          <p:nvPr/>
        </p:nvSpPr>
        <p:spPr>
          <a:xfrm>
            <a:off x="1361329" y="4758569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英特尔</a:t>
            </a:r>
            <a:r>
              <a:rPr lang="en-US" altLang="zh-CN" dirty="0"/>
              <a:t>i8086</a:t>
            </a:r>
            <a:r>
              <a:rPr lang="zh-CN" altLang="en-US" dirty="0"/>
              <a:t>处理器（</a:t>
            </a:r>
            <a:r>
              <a:rPr lang="en-US" altLang="zh-CN" dirty="0"/>
              <a:t>x86</a:t>
            </a:r>
            <a:r>
              <a:rPr lang="zh-CN" altLang="en-US" dirty="0"/>
              <a:t>架构）</a:t>
            </a:r>
          </a:p>
        </p:txBody>
      </p:sp>
      <p:sp>
        <p:nvSpPr>
          <p:cNvPr id="15" name="文本框 2">
            <a:extLst>
              <a:ext uri="{FF2B5EF4-FFF2-40B4-BE49-F238E27FC236}">
                <a16:creationId xmlns:a16="http://schemas.microsoft.com/office/drawing/2014/main" id="{FA6277DE-6FD7-4E41-BF6B-962F3E4763D0}"/>
              </a:ext>
            </a:extLst>
          </p:cNvPr>
          <p:cNvSpPr txBox="1"/>
          <p:nvPr/>
        </p:nvSpPr>
        <p:spPr>
          <a:xfrm>
            <a:off x="4737574" y="377926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IBM PC</a:t>
            </a:r>
            <a:endParaRPr lang="zh-CN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FA6277DE-6FD7-4E41-BF6B-962F3E4763D0}"/>
              </a:ext>
            </a:extLst>
          </p:cNvPr>
          <p:cNvSpPr txBox="1"/>
          <p:nvPr/>
        </p:nvSpPr>
        <p:spPr>
          <a:xfrm>
            <a:off x="8452718" y="3776639"/>
            <a:ext cx="295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世界上第一个</a:t>
            </a:r>
            <a:r>
              <a:rPr lang="en-US" altLang="zh-CN" dirty="0"/>
              <a:t>3D</a:t>
            </a:r>
            <a:r>
              <a:rPr lang="zh-CN" altLang="en-US" dirty="0"/>
              <a:t>游戏</a:t>
            </a:r>
            <a:endParaRPr lang="en-US" altLang="zh-CN" dirty="0"/>
          </a:p>
          <a:p>
            <a:r>
              <a:rPr lang="en-US" altLang="zh-CN" dirty="0"/>
              <a:t> 3D Monster Maze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59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457450" y="2166"/>
            <a:ext cx="3638550" cy="6853671"/>
          </a:xfrm>
          <a:custGeom>
            <a:avLst/>
            <a:gdLst>
              <a:gd name="connsiteX0" fmla="*/ 3264310 w 3264310"/>
              <a:gd name="connsiteY0" fmla="*/ 0 h 6853671"/>
              <a:gd name="connsiteX1" fmla="*/ 3264310 w 3264310"/>
              <a:gd name="connsiteY1" fmla="*/ 6853671 h 6853671"/>
              <a:gd name="connsiteX2" fmla="*/ 3175603 w 3264310"/>
              <a:gd name="connsiteY2" fmla="*/ 6851373 h 6853671"/>
              <a:gd name="connsiteX3" fmla="*/ 0 w 3264310"/>
              <a:gd name="connsiteY3" fmla="*/ 3426835 h 6853671"/>
              <a:gd name="connsiteX4" fmla="*/ 3175603 w 3264310"/>
              <a:gd name="connsiteY4" fmla="*/ 2297 h 685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310" h="6853671">
                <a:moveTo>
                  <a:pt x="3264310" y="0"/>
                </a:moveTo>
                <a:lnTo>
                  <a:pt x="3264310" y="6853671"/>
                </a:lnTo>
                <a:lnTo>
                  <a:pt x="3175603" y="6851373"/>
                </a:lnTo>
                <a:cubicBezTo>
                  <a:pt x="1406682" y="6759534"/>
                  <a:pt x="0" y="5261438"/>
                  <a:pt x="0" y="3426835"/>
                </a:cubicBezTo>
                <a:cubicBezTo>
                  <a:pt x="0" y="1592232"/>
                  <a:pt x="1406682" y="94136"/>
                  <a:pt x="3175603" y="2297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454764" y="0"/>
            <a:ext cx="2641236" cy="6858000"/>
          </a:xfrm>
          <a:custGeom>
            <a:avLst/>
            <a:gdLst>
              <a:gd name="connsiteX0" fmla="*/ 2369574 w 2369574"/>
              <a:gd name="connsiteY0" fmla="*/ 0 h 6858000"/>
              <a:gd name="connsiteX1" fmla="*/ 2369574 w 2369574"/>
              <a:gd name="connsiteY1" fmla="*/ 6858000 h 6858000"/>
              <a:gd name="connsiteX2" fmla="*/ 0 w 2369574"/>
              <a:gd name="connsiteY2" fmla="*/ 3429000 h 6858000"/>
              <a:gd name="connsiteX3" fmla="*/ 2369574 w 23695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574" h="6858000">
                <a:moveTo>
                  <a:pt x="2369574" y="0"/>
                </a:moveTo>
                <a:lnTo>
                  <a:pt x="2369574" y="6858000"/>
                </a:lnTo>
                <a:cubicBezTo>
                  <a:pt x="1060894" y="6858000"/>
                  <a:pt x="0" y="5322784"/>
                  <a:pt x="0" y="3429000"/>
                </a:cubicBezTo>
                <a:cubicBezTo>
                  <a:pt x="0" y="1535216"/>
                  <a:pt x="1060894" y="0"/>
                  <a:pt x="23695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473996" y="0"/>
            <a:ext cx="1622004" cy="6858000"/>
          </a:xfrm>
          <a:custGeom>
            <a:avLst/>
            <a:gdLst>
              <a:gd name="connsiteX0" fmla="*/ 1455174 w 1455174"/>
              <a:gd name="connsiteY0" fmla="*/ 0 h 6858000"/>
              <a:gd name="connsiteX1" fmla="*/ 1455174 w 1455174"/>
              <a:gd name="connsiteY1" fmla="*/ 6858000 h 6858000"/>
              <a:gd name="connsiteX2" fmla="*/ 0 w 1455174"/>
              <a:gd name="connsiteY2" fmla="*/ 3429000 h 6858000"/>
              <a:gd name="connsiteX3" fmla="*/ 1455174 w 14551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174" h="6858000">
                <a:moveTo>
                  <a:pt x="1455174" y="0"/>
                </a:moveTo>
                <a:lnTo>
                  <a:pt x="1455174" y="6858000"/>
                </a:lnTo>
                <a:cubicBezTo>
                  <a:pt x="651504" y="6858000"/>
                  <a:pt x="0" y="5322784"/>
                  <a:pt x="0" y="3429000"/>
                </a:cubicBezTo>
                <a:cubicBezTo>
                  <a:pt x="0" y="1535216"/>
                  <a:pt x="651504" y="0"/>
                  <a:pt x="14551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16512" y="0"/>
            <a:ext cx="679488" cy="6858000"/>
          </a:xfrm>
          <a:custGeom>
            <a:avLst/>
            <a:gdLst>
              <a:gd name="connsiteX0" fmla="*/ 609600 w 609600"/>
              <a:gd name="connsiteY0" fmla="*/ 0 h 6858000"/>
              <a:gd name="connsiteX1" fmla="*/ 609600 w 609600"/>
              <a:gd name="connsiteY1" fmla="*/ 6858000 h 6858000"/>
              <a:gd name="connsiteX2" fmla="*/ 0 w 609600"/>
              <a:gd name="connsiteY2" fmla="*/ 3429000 h 6858000"/>
              <a:gd name="connsiteX3" fmla="*/ 609600 w 6096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6858000">
                <a:moveTo>
                  <a:pt x="609600" y="0"/>
                </a:moveTo>
                <a:lnTo>
                  <a:pt x="609600" y="6858000"/>
                </a:lnTo>
                <a:cubicBezTo>
                  <a:pt x="272927" y="6858000"/>
                  <a:pt x="0" y="5322784"/>
                  <a:pt x="0" y="3429000"/>
                </a:cubicBezTo>
                <a:cubicBezTo>
                  <a:pt x="0" y="1535216"/>
                  <a:pt x="272927" y="0"/>
                  <a:pt x="6096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flipH="1" flipV="1">
            <a:off x="4865071" y="6351691"/>
            <a:ext cx="4358821" cy="493866"/>
          </a:xfrm>
          <a:prstGeom prst="arc">
            <a:avLst>
              <a:gd name="adj1" fmla="val 10860306"/>
              <a:gd name="adj2" fmla="val 2151772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flipH="1" flipV="1">
            <a:off x="3130547" y="4475355"/>
            <a:ext cx="5872117" cy="1646976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/>
          <p:cNvSpPr/>
          <p:nvPr/>
        </p:nvSpPr>
        <p:spPr>
          <a:xfrm flipH="1" flipV="1">
            <a:off x="2506282" y="3049507"/>
            <a:ext cx="6229517" cy="1718211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弧形 30"/>
          <p:cNvSpPr/>
          <p:nvPr/>
        </p:nvSpPr>
        <p:spPr>
          <a:xfrm flipH="1" flipV="1">
            <a:off x="2637832" y="1584259"/>
            <a:ext cx="5915618" cy="154798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31"/>
          <p:cNvSpPr/>
          <p:nvPr/>
        </p:nvSpPr>
        <p:spPr>
          <a:xfrm flipH="1" flipV="1">
            <a:off x="3578366" y="108269"/>
            <a:ext cx="5424298" cy="1734483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flipH="1" flipV="1">
            <a:off x="5284998" y="-229360"/>
            <a:ext cx="3022293" cy="60686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正五边形 35"/>
          <p:cNvSpPr/>
          <p:nvPr/>
        </p:nvSpPr>
        <p:spPr>
          <a:xfrm rot="1728969">
            <a:off x="3661996" y="1062051"/>
            <a:ext cx="675520" cy="643352"/>
          </a:xfrm>
          <a:prstGeom prst="pentagon">
            <a:avLst/>
          </a:prstGeom>
          <a:solidFill>
            <a:srgbClr val="A6D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正五边形 36"/>
          <p:cNvSpPr/>
          <p:nvPr/>
        </p:nvSpPr>
        <p:spPr>
          <a:xfrm rot="1728969">
            <a:off x="3168494" y="2618797"/>
            <a:ext cx="675520" cy="643352"/>
          </a:xfrm>
          <a:prstGeom prst="pentagon">
            <a:avLst/>
          </a:prstGeom>
          <a:solidFill>
            <a:srgbClr val="FA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正五边形 37"/>
          <p:cNvSpPr/>
          <p:nvPr/>
        </p:nvSpPr>
        <p:spPr>
          <a:xfrm rot="1050724">
            <a:off x="3466910" y="4379044"/>
            <a:ext cx="341096" cy="324854"/>
          </a:xfrm>
          <a:prstGeom prst="pentagon">
            <a:avLst/>
          </a:prstGeom>
          <a:solidFill>
            <a:srgbClr val="42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正五边形 38"/>
          <p:cNvSpPr/>
          <p:nvPr/>
        </p:nvSpPr>
        <p:spPr>
          <a:xfrm rot="19642504">
            <a:off x="4874733" y="5858279"/>
            <a:ext cx="370276" cy="352644"/>
          </a:xfrm>
          <a:prstGeom prst="pentagon">
            <a:avLst/>
          </a:prstGeom>
          <a:solidFill>
            <a:srgbClr val="2A8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正五边形 39"/>
          <p:cNvSpPr/>
          <p:nvPr/>
        </p:nvSpPr>
        <p:spPr>
          <a:xfrm rot="214002">
            <a:off x="5257881" y="1436169"/>
            <a:ext cx="675520" cy="643352"/>
          </a:xfrm>
          <a:prstGeom prst="pentagon">
            <a:avLst/>
          </a:prstGeom>
          <a:solidFill>
            <a:srgbClr val="B12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正五边形 40"/>
          <p:cNvSpPr/>
          <p:nvPr/>
        </p:nvSpPr>
        <p:spPr>
          <a:xfrm rot="214002">
            <a:off x="5067750" y="2842622"/>
            <a:ext cx="675520" cy="643352"/>
          </a:xfrm>
          <a:prstGeom prst="pentagon">
            <a:avLst/>
          </a:prstGeom>
          <a:solidFill>
            <a:srgbClr val="F59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-1" y="2999448"/>
            <a:ext cx="6086476" cy="859105"/>
          </a:xfrm>
          <a:prstGeom prst="rect">
            <a:avLst/>
          </a:prstGeom>
          <a:solidFill>
            <a:srgbClr val="B1272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428770" y="3049605"/>
            <a:ext cx="362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6612761" y="1545961"/>
            <a:ext cx="403365" cy="402424"/>
          </a:xfrm>
          <a:prstGeom prst="triangle">
            <a:avLst/>
          </a:prstGeom>
          <a:solidFill>
            <a:srgbClr val="A3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030452" y="1394842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远古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时期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030452" y="1764174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1929-1964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612761" y="2431136"/>
            <a:ext cx="403365" cy="402424"/>
          </a:xfrm>
          <a:prstGeom prst="triangle">
            <a:avLst/>
          </a:prstGeom>
          <a:solidFill>
            <a:srgbClr val="E7C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030452" y="2280017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的发迹时期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030452" y="2649349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1965-1968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6612761" y="3316311"/>
            <a:ext cx="403365" cy="402424"/>
          </a:xfrm>
          <a:prstGeom prst="triangle">
            <a:avLst/>
          </a:prstGeom>
          <a:solidFill>
            <a:srgbClr val="379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030452" y="3165192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个人计算机和家用游戏机的普及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030452" y="3534524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1970-1990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等腰三角形 54"/>
          <p:cNvSpPr/>
          <p:nvPr/>
        </p:nvSpPr>
        <p:spPr>
          <a:xfrm rot="5400000">
            <a:off x="6612761" y="4201486"/>
            <a:ext cx="403365" cy="402424"/>
          </a:xfrm>
          <a:prstGeom prst="triangle">
            <a:avLst/>
          </a:prstGeom>
          <a:solidFill>
            <a:srgbClr val="21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030452" y="4050367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 周边技术与硬件革命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030452" y="4419699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1990-2000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00C65D70-2F73-4A2E-A961-C9F3FB4D50D5}"/>
              </a:ext>
            </a:extLst>
          </p:cNvPr>
          <p:cNvSpPr/>
          <p:nvPr/>
        </p:nvSpPr>
        <p:spPr>
          <a:xfrm rot="5400000">
            <a:off x="6612761" y="5361859"/>
            <a:ext cx="403365" cy="4024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B3DC124-5787-414D-AA9F-91284322AE0C}"/>
              </a:ext>
            </a:extLst>
          </p:cNvPr>
          <p:cNvSpPr txBox="1"/>
          <p:nvPr/>
        </p:nvSpPr>
        <p:spPr>
          <a:xfrm>
            <a:off x="7030452" y="5210740"/>
            <a:ext cx="415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计算机技术、传感器技术的发展简介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6373457-8888-4FAA-A311-B08F242AC1D9}"/>
              </a:ext>
            </a:extLst>
          </p:cNvPr>
          <p:cNvSpPr txBox="1"/>
          <p:nvPr/>
        </p:nvSpPr>
        <p:spPr>
          <a:xfrm>
            <a:off x="7030452" y="5580072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穿插于前四点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177938-361F-4F09-8A55-37F08FD56FDC}"/>
              </a:ext>
            </a:extLst>
          </p:cNvPr>
          <p:cNvCxnSpPr>
            <a:cxnSpLocks/>
          </p:cNvCxnSpPr>
          <p:nvPr/>
        </p:nvCxnSpPr>
        <p:spPr>
          <a:xfrm>
            <a:off x="6289845" y="4998720"/>
            <a:ext cx="536875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044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4" y="987125"/>
            <a:ext cx="410030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DARPA</a:t>
            </a:r>
            <a:r>
              <a:rPr lang="zh-CN" altLang="en-US" b="1" dirty="0"/>
              <a:t>（美国陆军和美国国防部高级项目研究计划局）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8870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SIMNET</a:t>
            </a:r>
            <a:endParaRPr lang="zh-CN" altLang="en-US" sz="44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A3FAC7-7642-49B8-A5C7-C43EB865EEAF}"/>
              </a:ext>
            </a:extLst>
          </p:cNvPr>
          <p:cNvSpPr/>
          <p:nvPr/>
        </p:nvSpPr>
        <p:spPr>
          <a:xfrm>
            <a:off x="196483" y="214383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SIMNET是一个广域网络，模拟了一个虚拟战场，并有车辆带有模拟器，显示实时分布式作战仿真，仿真对象：坦克，直升机和飞机。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坦克模拟器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飞机模拟器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分布式模拟网络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实时</a:t>
            </a:r>
            <a:r>
              <a:rPr lang="en-US" altLang="zh-CN" dirty="0"/>
              <a:t>3D</a:t>
            </a:r>
            <a:r>
              <a:rPr lang="zh-CN" altLang="en-US" dirty="0"/>
              <a:t>仿真界面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624DCC-0972-4CB4-A048-BFA41D7D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39" y="720418"/>
            <a:ext cx="5122864" cy="37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9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8870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SIMNET</a:t>
            </a:r>
            <a:endParaRPr lang="zh-CN" altLang="en-US" sz="44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CF41AE-DCCF-4678-B82C-C1B429D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1" y="138258"/>
            <a:ext cx="4325937" cy="23166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D41FC2-FC94-4E28-9D92-810B6B0C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" y="2572452"/>
            <a:ext cx="4705997" cy="25196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ADB35F-65FD-43F1-AB4C-58C4A7D98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54" y="55605"/>
            <a:ext cx="4705997" cy="2540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40B4F7-BF46-4C81-A98E-D5E783EDB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954" y="2681553"/>
            <a:ext cx="4353463" cy="23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1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4" y="987125"/>
            <a:ext cx="288406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400" b="1" dirty="0"/>
              <a:t>任天堂（</a:t>
            </a:r>
            <a:r>
              <a:rPr lang="en-US" altLang="zh-CN" sz="2400" b="1" dirty="0"/>
              <a:t>Nintendo</a:t>
            </a:r>
            <a:r>
              <a:rPr lang="zh-CN" altLang="en-US" sz="2400" b="1" dirty="0"/>
              <a:t>）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1026" name="Picture 2" descr="https://gss3.bdstatic.com/-Po3dSag_xI4khGkpoWK1HF6hhy/baike/c0%3Dbaike80%2C5%2C5%2C80%2C26/sign=682486ac3ed12f2eda08a6322eabbe07/c995d143ad4bd1136038504952afa40f4afb05d7.jpg">
            <a:extLst>
              <a:ext uri="{FF2B5EF4-FFF2-40B4-BE49-F238E27FC236}">
                <a16:creationId xmlns:a16="http://schemas.microsoft.com/office/drawing/2014/main" id="{11A912D2-1A85-4EFC-B4CC-D1116757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692" y="267762"/>
            <a:ext cx="3505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ss0.bdstatic.com/94o3dSag_xI4khGkpoWK1HF6hhy/baike/c0%3Dbaike80%2C5%2C5%2C80%2C26/sign=c7d85ea29716fdfacc61cebcd5e6e731/f636afc379310a55d32e7b7dbd4543a982261034.jpg">
            <a:extLst>
              <a:ext uri="{FF2B5EF4-FFF2-40B4-BE49-F238E27FC236}">
                <a16:creationId xmlns:a16="http://schemas.microsoft.com/office/drawing/2014/main" id="{9307BB36-F6D4-4A2C-BDEB-F8013AEB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4" y="662538"/>
            <a:ext cx="2844518" cy="343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2687D8-4DBF-4CC6-A558-38B1266D343F}"/>
              </a:ext>
            </a:extLst>
          </p:cNvPr>
          <p:cNvSpPr txBox="1"/>
          <p:nvPr/>
        </p:nvSpPr>
        <p:spPr>
          <a:xfrm>
            <a:off x="470517" y="5610687"/>
            <a:ext cx="5465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FC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Family Computer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1030" name="Picture 6" descr="https://gss2.bdstatic.com/-fo3dSag_xI4khGkpoWK1HF6hhy/baike/c0%3Dbaike92%2C5%2C5%2C92%2C30/sign=a304f5a9efdde711f3df4ba4c686a57e/d01373f082025aafd2693b67f1edab64024f1ac6.jpg">
            <a:extLst>
              <a:ext uri="{FF2B5EF4-FFF2-40B4-BE49-F238E27FC236}">
                <a16:creationId xmlns:a16="http://schemas.microsoft.com/office/drawing/2014/main" id="{DBADD835-78AA-4A28-AEEF-614EAB3C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4" y="1953906"/>
            <a:ext cx="4322250" cy="287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E1DE3A-D0C1-4474-AC51-136AF5BC80A4}"/>
              </a:ext>
            </a:extLst>
          </p:cNvPr>
          <p:cNvSpPr txBox="1"/>
          <p:nvPr/>
        </p:nvSpPr>
        <p:spPr>
          <a:xfrm>
            <a:off x="4546477" y="448420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全球出货</a:t>
            </a:r>
            <a:r>
              <a:rPr lang="en-US" altLang="zh-CN" dirty="0"/>
              <a:t>6291</a:t>
            </a:r>
            <a:r>
              <a:rPr lang="zh-CN" altLang="en-US" dirty="0"/>
              <a:t>万台（不含盗版）</a:t>
            </a:r>
          </a:p>
        </p:txBody>
      </p:sp>
    </p:spTree>
    <p:extLst>
      <p:ext uri="{BB962C8B-B14F-4D97-AF65-F5344CB8AC3E}">
        <p14:creationId xmlns:p14="http://schemas.microsoft.com/office/powerpoint/2010/main" val="47566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4" y="987125"/>
            <a:ext cx="447725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McGreevy M. &amp; Humphries J.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2687D8-4DBF-4CC6-A558-38B1266D343F}"/>
              </a:ext>
            </a:extLst>
          </p:cNvPr>
          <p:cNvSpPr txBox="1"/>
          <p:nvPr/>
        </p:nvSpPr>
        <p:spPr>
          <a:xfrm>
            <a:off x="470517" y="5711814"/>
            <a:ext cx="696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The virtual environment display</a:t>
            </a:r>
            <a:endParaRPr lang="zh-CN" altLang="en-US" sz="32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NASA virtual environment display">
            <a:hlinkClick r:id="" action="ppaction://media"/>
            <a:extLst>
              <a:ext uri="{FF2B5EF4-FFF2-40B4-BE49-F238E27FC236}">
                <a16:creationId xmlns:a16="http://schemas.microsoft.com/office/drawing/2014/main" id="{BE962233-F1C5-40CC-A351-E4D987141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5688" y="891504"/>
            <a:ext cx="5834348" cy="38895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CCF3A5-7A8F-4882-A383-36B96005B9DA}"/>
              </a:ext>
            </a:extLst>
          </p:cNvPr>
          <p:cNvSpPr txBox="1"/>
          <p:nvPr/>
        </p:nvSpPr>
        <p:spPr>
          <a:xfrm>
            <a:off x="171182" y="1766023"/>
            <a:ext cx="55939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三维虚拟环境视觉显示器，将火星探测器发回的地面数据输入计算机，构造三维虚拟火星表面。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头盔内显示器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头盔传感器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数据手套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三维手势控制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2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5" y="987125"/>
            <a:ext cx="1094434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Apple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2687D8-4DBF-4CC6-A558-38B1266D343F}"/>
              </a:ext>
            </a:extLst>
          </p:cNvPr>
          <p:cNvSpPr txBox="1"/>
          <p:nvPr/>
        </p:nvSpPr>
        <p:spPr>
          <a:xfrm>
            <a:off x="470517" y="5711814"/>
            <a:ext cx="696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Macintosh 128K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https://timgsa.baidu.com/timg?image&amp;quality=80&amp;size=b9999_10000&amp;sec=1525780808054&amp;di=b36946d3c53c8a8ccf68c67a7fe4c08f&amp;imgtype=0&amp;src=http%3A%2F%2Fimg1.cyzone.cn%2Fuploadfile%2F2014%2F0121%2F20140121030122828.jpg">
            <a:extLst>
              <a:ext uri="{FF2B5EF4-FFF2-40B4-BE49-F238E27FC236}">
                <a16:creationId xmlns:a16="http://schemas.microsoft.com/office/drawing/2014/main" id="{D7A83543-DCA5-4562-8B80-8B1B29E19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r="18650"/>
          <a:stretch/>
        </p:blipFill>
        <p:spPr bwMode="auto">
          <a:xfrm>
            <a:off x="6629401" y="349593"/>
            <a:ext cx="5056094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C85FAD-4676-4B7D-83D1-79D7782206AE}"/>
              </a:ext>
            </a:extLst>
          </p:cNvPr>
          <p:cNvSpPr/>
          <p:nvPr/>
        </p:nvSpPr>
        <p:spPr>
          <a:xfrm>
            <a:off x="196484" y="189932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英寸屏幕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128KB 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3.5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英寸软驱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System 1.0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鼠标、键盘、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GUI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价格：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$2495 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08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1987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4" y="987125"/>
            <a:ext cx="2318115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James D. Foley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9FC9BF-081E-4374-8317-FB6BE070E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126" y="205142"/>
            <a:ext cx="2653346" cy="24719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A28394-3DF9-4DA9-8A0E-41AEBF2B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909" y="2901678"/>
            <a:ext cx="3051307" cy="21207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4D4880-F973-4F67-885C-3CDA759EA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493" y="388471"/>
            <a:ext cx="2829876" cy="43201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1AD3AF-B807-4A7F-B795-27919E6D522E}"/>
              </a:ext>
            </a:extLst>
          </p:cNvPr>
          <p:cNvSpPr/>
          <p:nvPr/>
        </p:nvSpPr>
        <p:spPr>
          <a:xfrm>
            <a:off x="428640" y="5711814"/>
            <a:ext cx="7802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Interfaces for advanced computing</a:t>
            </a:r>
            <a:endParaRPr lang="en-US" altLang="zh-CN" sz="3600" b="0" i="1" dirty="0">
              <a:solidFill>
                <a:schemeClr val="bg1">
                  <a:lumMod val="9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86EA51-BA55-4771-B7DD-45A5530D57C7}"/>
              </a:ext>
            </a:extLst>
          </p:cNvPr>
          <p:cNvSpPr txBox="1"/>
          <p:nvPr/>
        </p:nvSpPr>
        <p:spPr>
          <a:xfrm>
            <a:off x="196484" y="1994055"/>
            <a:ext cx="30059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数据手套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感知手的方位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感知手的绝对位置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感知手指动作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良好的实时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3D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显示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BFDBFA-23FF-44EB-8FFC-D74C83185930}"/>
              </a:ext>
            </a:extLst>
          </p:cNvPr>
          <p:cNvSpPr/>
          <p:nvPr/>
        </p:nvSpPr>
        <p:spPr>
          <a:xfrm>
            <a:off x="148797" y="4525969"/>
            <a:ext cx="5609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同年，</a:t>
            </a:r>
            <a:r>
              <a:rPr lang="en-US" altLang="zh-CN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Lanier J. </a:t>
            </a:r>
            <a:r>
              <a:rPr lang="zh-CN" altLang="en-US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正式提出了</a:t>
            </a:r>
            <a:r>
              <a:rPr lang="en-US" altLang="zh-CN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VR</a:t>
            </a:r>
            <a:r>
              <a:rPr lang="zh-CN" altLang="en-US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的概念</a:t>
            </a:r>
            <a:endParaRPr lang="zh-CN" alt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0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B25D4-7049-4C2E-9835-4BB0F4E2FF75}"/>
              </a:ext>
            </a:extLst>
          </p:cNvPr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335068-E17D-41FC-BE62-E47662FD230E}"/>
              </a:ext>
            </a:extLst>
          </p:cNvPr>
          <p:cNvSpPr txBox="1"/>
          <p:nvPr/>
        </p:nvSpPr>
        <p:spPr>
          <a:xfrm>
            <a:off x="196483" y="987125"/>
            <a:ext cx="51419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Quantum 3D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OpenGVS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1A7EDE-5463-4804-9643-9E740552C1DD}"/>
              </a:ext>
            </a:extLst>
          </p:cNvPr>
          <p:cNvSpPr txBox="1"/>
          <p:nvPr/>
        </p:nvSpPr>
        <p:spPr>
          <a:xfrm>
            <a:off x="196483" y="1956640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09A83D-9FA0-463C-9D48-776849027BDA}"/>
              </a:ext>
            </a:extLst>
          </p:cNvPr>
          <p:cNvSpPr txBox="1"/>
          <p:nvPr/>
        </p:nvSpPr>
        <p:spPr>
          <a:xfrm>
            <a:off x="196483" y="2676003"/>
            <a:ext cx="10534270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CERN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（欧洲核子研究组织） 分类互联网信息协议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——WWW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7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20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硬件技术革命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个人计算机的普及、传感设备的小型化大大提高了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实现的可行性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5" y="2997354"/>
            <a:ext cx="277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航天和军工技术的发展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政府和军方有大量的经费支持，新兴技术必然优先涌入军工领域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0" y="5118162"/>
            <a:ext cx="270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计算机图形学的飞速发展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图形交互深入人心，图形学研究具有蓬勃生机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4" name="Picture 4" descr="https://timgsa.baidu.com/timg?image&amp;quality=80&amp;size=b9999_10000&amp;sec=1525775848531&amp;di=92adae7e529361d1982be1a418e2167b&amp;imgtype=0&amp;src=http%3A%2F%2Fcg.cs.tsinghua.edu.cn%2Fcourse%2Fphoto%2Fimage034.jpg">
            <a:extLst>
              <a:ext uri="{FF2B5EF4-FFF2-40B4-BE49-F238E27FC236}">
                <a16:creationId xmlns:a16="http://schemas.microsoft.com/office/drawing/2014/main" id="{A1AFA755-3BFC-48C8-8A47-5018F442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479" y="4791184"/>
            <a:ext cx="1619811" cy="1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gss1.bdstatic.com/9vo3dSag_xI4khGkpoWK1HF6hhy/baike/w%3D268%3Bg%3D0/sign=f850153dab44ad342ebf8081e8996bc9/4afbfbedab64034f118375d6a5c379310b551d97.jpg">
            <a:extLst>
              <a:ext uri="{FF2B5EF4-FFF2-40B4-BE49-F238E27FC236}">
                <a16:creationId xmlns:a16="http://schemas.microsoft.com/office/drawing/2014/main" id="{C3CEC5FC-E379-4C7A-9AAA-F6610DBB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30" y="668213"/>
            <a:ext cx="1274711" cy="12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AA1FB8-CB39-4942-8973-3A23D8104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479" y="2842871"/>
            <a:ext cx="1695563" cy="12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10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19783085">
            <a:off x="-253028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19783085">
            <a:off x="-105985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19783085">
            <a:off x="41057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9783085">
            <a:off x="188100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9783085">
            <a:off x="335143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9783085">
            <a:off x="482186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9783085">
            <a:off x="629229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19783085">
            <a:off x="776272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19783085">
            <a:off x="923315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19783085">
            <a:off x="1070358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9783085">
            <a:off x="-274698" y="-633959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9783085">
            <a:off x="-274697" y="217867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9783085">
            <a:off x="-274696" y="1069693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9783085">
            <a:off x="-274695" y="1921519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83085">
            <a:off x="-274694" y="2773345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83085">
            <a:off x="-274693" y="3625171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9783085">
            <a:off x="-274692" y="4476997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9783085">
            <a:off x="-274691" y="5328823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9783085">
            <a:off x="-274690" y="6180649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816915" flipH="1">
            <a:off x="11524516" y="-653010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816915" flipH="1">
            <a:off x="11524515" y="198816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816915" flipH="1">
            <a:off x="11524514" y="1050642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16915" flipH="1">
            <a:off x="11524513" y="1902468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16915" flipH="1">
            <a:off x="11524512" y="2754294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16915" flipH="1">
            <a:off x="11524511" y="3606120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816915" flipH="1">
            <a:off x="11524510" y="4457946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816915" flipH="1">
            <a:off x="11524509" y="5309772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816915" flipH="1">
            <a:off x="11524508" y="6161598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9783085">
            <a:off x="1047213" y="3198001"/>
            <a:ext cx="961226" cy="828642"/>
          </a:xfrm>
          <a:prstGeom prst="triangle">
            <a:avLst/>
          </a:prstGeom>
          <a:solidFill>
            <a:srgbClr val="F79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9783085">
            <a:off x="2509248" y="3198001"/>
            <a:ext cx="961226" cy="828642"/>
          </a:xfrm>
          <a:prstGeom prst="triangle">
            <a:avLst/>
          </a:prstGeom>
          <a:solidFill>
            <a:srgbClr val="F2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9783085">
            <a:off x="8339007" y="3198001"/>
            <a:ext cx="961226" cy="828642"/>
          </a:xfrm>
          <a:prstGeom prst="triangle">
            <a:avLst/>
          </a:prstGeom>
          <a:solidFill>
            <a:srgbClr val="FE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9783085">
            <a:off x="9864067" y="3198001"/>
            <a:ext cx="961226" cy="828642"/>
          </a:xfrm>
          <a:prstGeom prst="triangle">
            <a:avLst/>
          </a:prstGeom>
          <a:solidFill>
            <a:srgbClr val="08B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5015131" y="1984917"/>
            <a:ext cx="2161739" cy="2792648"/>
            <a:chOff x="4498385" y="1718358"/>
            <a:chExt cx="2161739" cy="2792648"/>
          </a:xfrm>
        </p:grpSpPr>
        <p:sp>
          <p:nvSpPr>
            <p:cNvPr id="62" name="等腰三角形 61"/>
            <p:cNvSpPr/>
            <p:nvPr/>
          </p:nvSpPr>
          <p:spPr>
            <a:xfrm rot="5400000">
              <a:off x="4444669" y="1774111"/>
              <a:ext cx="808418" cy="696912"/>
            </a:xfrm>
            <a:prstGeom prst="triangle">
              <a:avLst/>
            </a:prstGeom>
            <a:solidFill>
              <a:srgbClr val="8A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4444669" y="2582529"/>
              <a:ext cx="808418" cy="696912"/>
            </a:xfrm>
            <a:prstGeom prst="triangle">
              <a:avLst/>
            </a:prstGeom>
            <a:solidFill>
              <a:srgbClr val="EE4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5400000">
              <a:off x="5898216" y="1775396"/>
              <a:ext cx="808418" cy="696912"/>
            </a:xfrm>
            <a:prstGeom prst="triangle">
              <a:avLst/>
            </a:prstGeom>
            <a:solidFill>
              <a:srgbClr val="EA6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5400000">
              <a:off x="5898216" y="2568574"/>
              <a:ext cx="808418" cy="696912"/>
            </a:xfrm>
            <a:prstGeom prst="triangle">
              <a:avLst/>
            </a:prstGeom>
            <a:solidFill>
              <a:srgbClr val="FCB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5400000">
              <a:off x="5898216" y="3361752"/>
              <a:ext cx="808418" cy="696912"/>
            </a:xfrm>
            <a:prstGeom prst="triangle">
              <a:avLst/>
            </a:prstGeom>
            <a:solidFill>
              <a:srgbClr val="96CC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5400000">
              <a:off x="5167325" y="2955533"/>
              <a:ext cx="814616" cy="758671"/>
            </a:xfrm>
            <a:prstGeom prst="triangle">
              <a:avLst>
                <a:gd name="adj" fmla="val 47368"/>
              </a:avLst>
            </a:prstGeom>
            <a:solidFill>
              <a:srgbClr val="F66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6200000" flipH="1">
              <a:off x="5907459" y="2171985"/>
              <a:ext cx="808418" cy="696912"/>
            </a:xfrm>
            <a:prstGeom prst="triangle">
              <a:avLst/>
            </a:prstGeom>
            <a:solidFill>
              <a:srgbClr val="F59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6200000" flipH="1">
              <a:off x="5907459" y="2965163"/>
              <a:ext cx="808418" cy="696912"/>
            </a:xfrm>
            <a:prstGeom prst="triangle">
              <a:avLst/>
            </a:prstGeom>
            <a:solidFill>
              <a:srgbClr val="1EA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16200000" flipH="1">
              <a:off x="5907459" y="3758341"/>
              <a:ext cx="808418" cy="696912"/>
            </a:xfrm>
            <a:prstGeom prst="triangle">
              <a:avLst/>
            </a:prstGeom>
            <a:solidFill>
              <a:srgbClr val="1E8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16200000" flipH="1">
              <a:off x="4442896" y="2182983"/>
              <a:ext cx="808418" cy="696912"/>
            </a:xfrm>
            <a:prstGeom prst="triangle">
              <a:avLst/>
            </a:prstGeom>
            <a:solidFill>
              <a:srgbClr val="B12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16200000" flipH="1">
              <a:off x="4442632" y="2984747"/>
              <a:ext cx="808418" cy="696912"/>
            </a:xfrm>
            <a:prstGeom prst="triangle">
              <a:avLst/>
            </a:prstGeom>
            <a:solidFill>
              <a:srgbClr val="EF2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4404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1774360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SIGGRAPH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1F7779-6A9B-461E-824C-E9F2E90BC663}"/>
              </a:ext>
            </a:extLst>
          </p:cNvPr>
          <p:cNvSpPr/>
          <p:nvPr/>
        </p:nvSpPr>
        <p:spPr>
          <a:xfrm>
            <a:off x="196483" y="192480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/>
              <a:t>国际计算机图形和交互技术会议</a:t>
            </a:r>
            <a:endParaRPr lang="en-US" altLang="zh-CN" sz="2400" b="1" dirty="0"/>
          </a:p>
          <a:p>
            <a:r>
              <a:rPr lang="en-US" altLang="zh-CN" sz="2400" b="1" dirty="0"/>
              <a:t> 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提出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VR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技术研究的主要内容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实时三维图形生成技术；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多传感器交互技术；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高分辨率显示技术，等。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7928BA-C810-4440-80DC-D28EC88F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330" y="98709"/>
            <a:ext cx="6970755" cy="489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427279" y="3918857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009414" y="6342743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H="1" flipV="1">
            <a:off x="-17318" y="-11793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flipH="1" flipV="1">
            <a:off x="-65396" y="-21771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091D7-FF66-4D4C-B9D4-30F00A2B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5278">
            <a:off x="670805" y="868036"/>
            <a:ext cx="5520183" cy="55201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8FF444-B7F4-40E6-851B-543107FB3BCA}"/>
              </a:ext>
            </a:extLst>
          </p:cNvPr>
          <p:cNvSpPr txBox="1"/>
          <p:nvPr/>
        </p:nvSpPr>
        <p:spPr>
          <a:xfrm rot="20887869">
            <a:off x="6175931" y="781046"/>
            <a:ext cx="605967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https://github.com/pigoil/vr-review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大纲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中图片原件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中视频原件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中文献原文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本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本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19294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2" y="987125"/>
            <a:ext cx="281304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Sense8 / SGI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2D3AE5-6E31-4D7E-9494-312D43821A0A}"/>
              </a:ext>
            </a:extLst>
          </p:cNvPr>
          <p:cNvSpPr txBox="1"/>
          <p:nvPr/>
        </p:nvSpPr>
        <p:spPr>
          <a:xfrm>
            <a:off x="577048" y="5691985"/>
            <a:ext cx="5421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WorldToolKit / OpenGL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D9BB13-B537-4A05-958F-C4B633D50696}"/>
              </a:ext>
            </a:extLst>
          </p:cNvPr>
          <p:cNvSpPr/>
          <p:nvPr/>
        </p:nvSpPr>
        <p:spPr>
          <a:xfrm>
            <a:off x="186734" y="1824903"/>
            <a:ext cx="58995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WorldToolKit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是一个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C/ C++ API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，用于开发由工程动画公司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Sense8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部门制造的虚拟现实应用程序，它包含了超过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1000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个用于读取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3D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对象、构建场景图、碰撞检测、声音、设备驱动程序等功能的函数。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3DCFA8-B545-459A-AF7C-312E95A3E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420" y="241608"/>
            <a:ext cx="5608163" cy="2827711"/>
          </a:xfrm>
          <a:prstGeom prst="rect">
            <a:avLst/>
          </a:prstGeom>
        </p:spPr>
      </p:pic>
      <p:pic>
        <p:nvPicPr>
          <p:cNvPr id="3074" name="Picture 2" descr="https://timgsa.baidu.com/timg?image&amp;quality=80&amp;size=b9999_10000&amp;sec=1525787022007&amp;di=8c749b3dcca3f406280f064af44f01a4&amp;imgtype=0&amp;src=http%3A%2F%2Fread.pudn.com%2Fdownloads184%2Fsourcecode%2Fgraph%2F864241%2F22_MultiTexture%2F22_MultiTexture%2FDebug%2FData%2FOpenGL__.jpg">
            <a:extLst>
              <a:ext uri="{FF2B5EF4-FFF2-40B4-BE49-F238E27FC236}">
                <a16:creationId xmlns:a16="http://schemas.microsoft.com/office/drawing/2014/main" id="{2C6DA7EF-BB45-4B3F-860B-5AEEB980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13" y="2920753"/>
            <a:ext cx="3983408" cy="199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08597BC-1497-4CCE-AC8E-69DB65E16776}"/>
              </a:ext>
            </a:extLst>
          </p:cNvPr>
          <p:cNvSpPr/>
          <p:nvPr/>
        </p:nvSpPr>
        <p:spPr>
          <a:xfrm>
            <a:off x="186734" y="332917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OpenGL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（全写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Open Graphics Library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）是指定义了一个跨编程语言、跨平台的编程接口规格的专业的图形程序接口。它用于三维图像（二维的亦可），是一个功能强大，调用方便的底层图形库。</a:t>
            </a:r>
          </a:p>
        </p:txBody>
      </p:sp>
    </p:spTree>
    <p:extLst>
      <p:ext uri="{BB962C8B-B14F-4D97-AF65-F5344CB8AC3E}">
        <p14:creationId xmlns:p14="http://schemas.microsoft.com/office/powerpoint/2010/main" val="1548008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2" y="987125"/>
            <a:ext cx="2218243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Michael Heim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2D3AE5-6E31-4D7E-9494-312D43821A0A}"/>
              </a:ext>
            </a:extLst>
          </p:cNvPr>
          <p:cNvSpPr txBox="1"/>
          <p:nvPr/>
        </p:nvSpPr>
        <p:spPr>
          <a:xfrm>
            <a:off x="355106" y="5368820"/>
            <a:ext cx="7759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Metaphysics of Virtual Reality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47A1F2-FF4D-4D9D-9563-01AE1BC002F8}"/>
              </a:ext>
            </a:extLst>
          </p:cNvPr>
          <p:cNvSpPr/>
          <p:nvPr/>
        </p:nvSpPr>
        <p:spPr>
          <a:xfrm>
            <a:off x="196482" y="1865470"/>
            <a:ext cx="39050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VR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的七个特征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模拟性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交互作用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人工现实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沉浸性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遥在 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全身沉浸 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网络通信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8A0E7F-4948-4836-B7DE-B4D23EE18BFF}"/>
              </a:ext>
            </a:extLst>
          </p:cNvPr>
          <p:cNvSpPr txBox="1"/>
          <p:nvPr/>
        </p:nvSpPr>
        <p:spPr>
          <a:xfrm>
            <a:off x="10052175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73071F-62D6-4D05-9ADE-F006DB657639}"/>
              </a:ext>
            </a:extLst>
          </p:cNvPr>
          <p:cNvSpPr txBox="1"/>
          <p:nvPr/>
        </p:nvSpPr>
        <p:spPr>
          <a:xfrm>
            <a:off x="9277166" y="987125"/>
            <a:ext cx="232742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 err="1"/>
              <a:t>Grigore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Burdea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B51C7C-8E8C-4665-9128-AE83B7711CDC}"/>
              </a:ext>
            </a:extLst>
          </p:cNvPr>
          <p:cNvSpPr/>
          <p:nvPr/>
        </p:nvSpPr>
        <p:spPr>
          <a:xfrm>
            <a:off x="8580267" y="1819304"/>
            <a:ext cx="302432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VR</a:t>
            </a:r>
            <a:r>
              <a:rPr lang="zh-CN" altLang="fr-FR" sz="24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三个基本特征</a:t>
            </a:r>
            <a:endParaRPr lang="fr-FR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r-FR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Immersion </a:t>
            </a:r>
            <a:r>
              <a:rPr lang="zh-CN" altLang="fr-FR" sz="2400" dirty="0">
                <a:latin typeface="黑体" panose="02010609060101010101" pitchFamily="49" charset="-122"/>
                <a:ea typeface="黑体" panose="02010609060101010101" pitchFamily="49" charset="-122"/>
              </a:rPr>
              <a:t>沉浸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r-FR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Interaction </a:t>
            </a:r>
            <a:r>
              <a:rPr lang="zh-CN" altLang="fr-FR" sz="2400" dirty="0">
                <a:latin typeface="黑体" panose="02010609060101010101" pitchFamily="49" charset="-122"/>
                <a:ea typeface="黑体" panose="02010609060101010101" pitchFamily="49" charset="-122"/>
              </a:rPr>
              <a:t>交互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r-FR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Imagination </a:t>
            </a:r>
            <a:r>
              <a:rPr lang="zh-CN" altLang="fr-FR" sz="2400" dirty="0">
                <a:latin typeface="黑体" panose="02010609060101010101" pitchFamily="49" charset="-122"/>
                <a:ea typeface="黑体" panose="02010609060101010101" pitchFamily="49" charset="-122"/>
              </a:rPr>
              <a:t>想象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9F33D35-2236-4B68-94B7-94DF447B1F97}"/>
              </a:ext>
            </a:extLst>
          </p:cNvPr>
          <p:cNvSpPr txBox="1"/>
          <p:nvPr/>
        </p:nvSpPr>
        <p:spPr>
          <a:xfrm>
            <a:off x="355106" y="6015151"/>
            <a:ext cx="7759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Virtual Reality Technology</a:t>
            </a:r>
          </a:p>
        </p:txBody>
      </p:sp>
    </p:spTree>
    <p:extLst>
      <p:ext uri="{BB962C8B-B14F-4D97-AF65-F5344CB8AC3E}">
        <p14:creationId xmlns:p14="http://schemas.microsoft.com/office/powerpoint/2010/main" val="2133268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2" y="987125"/>
            <a:ext cx="281304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400" b="1" dirty="0"/>
              <a:t>第一届</a:t>
            </a:r>
            <a:r>
              <a:rPr lang="en-US" altLang="zh-CN" sz="2400" b="1" dirty="0"/>
              <a:t>WWW</a:t>
            </a:r>
            <a:r>
              <a:rPr lang="zh-CN" altLang="en-US" sz="2400" b="1" dirty="0"/>
              <a:t>大会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2D3AE5-6E31-4D7E-9494-312D43821A0A}"/>
              </a:ext>
            </a:extLst>
          </p:cNvPr>
          <p:cNvSpPr txBox="1"/>
          <p:nvPr/>
        </p:nvSpPr>
        <p:spPr>
          <a:xfrm>
            <a:off x="577048" y="5691985"/>
            <a:ext cx="5421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VRML</a:t>
            </a:r>
            <a:r>
              <a:rPr lang="zh-CN" altLang="en-US" sz="36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国际标准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86C68B-19D7-49AF-8D44-907789D7AE06}"/>
              </a:ext>
            </a:extLst>
          </p:cNvPr>
          <p:cNvSpPr/>
          <p:nvPr/>
        </p:nvSpPr>
        <p:spPr>
          <a:xfrm>
            <a:off x="196482" y="2131042"/>
            <a:ext cx="461521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E3033"/>
                </a:solidFill>
                <a:latin typeface="Arial" panose="020B0604020202020204" pitchFamily="34" charset="0"/>
              </a:rPr>
              <a:t>VRML(Virtual Reality Modeling Language)</a:t>
            </a:r>
            <a:r>
              <a:rPr lang="zh-CN" altLang="en-US" dirty="0">
                <a:solidFill>
                  <a:srgbClr val="2E3033"/>
                </a:solidFill>
                <a:latin typeface="Arial" panose="020B0604020202020204" pitchFamily="34" charset="0"/>
              </a:rPr>
              <a:t>允许通过互联网创建“虚拟世界”，并与万维网</a:t>
            </a:r>
            <a:r>
              <a:rPr lang="en-US" altLang="zh-CN" dirty="0">
                <a:solidFill>
                  <a:srgbClr val="2E3033"/>
                </a:solidFill>
                <a:latin typeface="Arial" panose="020B0604020202020204" pitchFamily="34" charset="0"/>
              </a:rPr>
              <a:t>(World Wide Web)</a:t>
            </a:r>
            <a:r>
              <a:rPr lang="zh-CN" altLang="en-US" dirty="0">
                <a:solidFill>
                  <a:srgbClr val="2E3033"/>
                </a:solidFill>
                <a:latin typeface="Arial" panose="020B0604020202020204" pitchFamily="34" charset="0"/>
              </a:rPr>
              <a:t>进行超链接。虚拟世界显示、交互和互连的方面可以使用</a:t>
            </a:r>
            <a:r>
              <a:rPr lang="en-US" altLang="zh-CN" dirty="0">
                <a:solidFill>
                  <a:srgbClr val="2E3033"/>
                </a:solidFill>
                <a:latin typeface="Arial" panose="020B0604020202020204" pitchFamily="34" charset="0"/>
              </a:rPr>
              <a:t>VRML</a:t>
            </a:r>
            <a:r>
              <a:rPr lang="zh-CN" altLang="en-US" dirty="0">
                <a:solidFill>
                  <a:srgbClr val="2E3033"/>
                </a:solidFill>
                <a:latin typeface="Arial" panose="020B0604020202020204" pitchFamily="34" charset="0"/>
              </a:rPr>
              <a:t>来指定，而不依赖于特殊设备。它的设计者的意图是开发</a:t>
            </a:r>
            <a:r>
              <a:rPr lang="en-US" altLang="zh-CN" dirty="0">
                <a:solidFill>
                  <a:srgbClr val="2E3033"/>
                </a:solidFill>
                <a:latin typeface="Arial" panose="020B0604020202020204" pitchFamily="34" charset="0"/>
              </a:rPr>
              <a:t>VRML</a:t>
            </a:r>
            <a:r>
              <a:rPr lang="zh-CN" altLang="en-US" dirty="0">
                <a:solidFill>
                  <a:srgbClr val="2E3033"/>
                </a:solidFill>
                <a:latin typeface="Arial" panose="020B0604020202020204" pitchFamily="34" charset="0"/>
              </a:rPr>
              <a:t>作为世界范围内的交互式模拟的标准语言。</a:t>
            </a:r>
            <a:endParaRPr lang="zh-CN" altLang="en-US" dirty="0"/>
          </a:p>
        </p:txBody>
      </p:sp>
      <p:pic>
        <p:nvPicPr>
          <p:cNvPr id="6146" name="Picture 2" descr="VRML Logo">
            <a:extLst>
              <a:ext uri="{FF2B5EF4-FFF2-40B4-BE49-F238E27FC236}">
                <a16:creationId xmlns:a16="http://schemas.microsoft.com/office/drawing/2014/main" id="{3B83D650-0BAF-4431-B41A-AEFC8784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894" y="148986"/>
            <a:ext cx="6104220" cy="141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955C3324-E0DF-48B9-ACE6-1E594BF13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309" y="1613841"/>
            <a:ext cx="6540582" cy="35394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333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#VRML V2.0 utf8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Group{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children[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Shape{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    appearance </a:t>
            </a:r>
            <a:r>
              <a:rPr lang="en-US" altLang="zh-CN" sz="1400" b="1" dirty="0" err="1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Appearance</a:t>
            </a:r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{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material Material{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  </a:t>
            </a:r>
            <a:r>
              <a:rPr lang="en-US" altLang="zh-CN" sz="1400" b="1" dirty="0" err="1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diffuseColor</a:t>
            </a:r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0.2 0.8 0.2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  shininess 0.8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}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    }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    geometry Sphere{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            radius 1.5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    }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    }      </a:t>
            </a:r>
            <a:endParaRPr lang="en-US" altLang="zh-CN" sz="1400" b="1" dirty="0"/>
          </a:p>
          <a:p>
            <a:pPr lvl="0" algn="just"/>
            <a:r>
              <a:rPr lang="en-US" altLang="zh-CN" sz="1400" b="1" dirty="0">
                <a:solidFill>
                  <a:srgbClr val="4F4F4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  ]</a:t>
            </a:r>
            <a:endParaRPr lang="en-US" altLang="zh-CN" sz="1400" b="1" dirty="0"/>
          </a:p>
          <a:p>
            <a:pPr marL="0" marR="0" lvl="0" indent="1333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579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DA7011-525D-4E2E-AB28-9E681EE99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11" y="1781113"/>
            <a:ext cx="2113170" cy="26718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D7D4553-CFA6-4298-AD8C-02982B776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8"/>
          <a:stretch/>
        </p:blipFill>
        <p:spPr>
          <a:xfrm>
            <a:off x="2994214" y="2016255"/>
            <a:ext cx="2816151" cy="22015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C715EF-C49A-4A19-9BB2-7001E6F466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685701"/>
            <a:ext cx="2816151" cy="29005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7ECAA3-BA97-4D51-BE17-FB163986F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81" y="2255320"/>
            <a:ext cx="3000442" cy="168570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5A2ED7A-FB8D-437A-8BD3-951F81081EBE}"/>
              </a:ext>
            </a:extLst>
          </p:cNvPr>
          <p:cNvSpPr txBox="1"/>
          <p:nvPr/>
        </p:nvSpPr>
        <p:spPr>
          <a:xfrm>
            <a:off x="196484" y="267762"/>
            <a:ext cx="341672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1990-1995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FBA310-316E-4DDA-89AA-09889CDB4DA0}"/>
              </a:ext>
            </a:extLst>
          </p:cNvPr>
          <p:cNvSpPr txBox="1"/>
          <p:nvPr/>
        </p:nvSpPr>
        <p:spPr>
          <a:xfrm>
            <a:off x="196482" y="987125"/>
            <a:ext cx="2113171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400" b="1" dirty="0"/>
              <a:t>娱乐级</a:t>
            </a:r>
            <a:r>
              <a:rPr lang="en-US" altLang="zh-CN" sz="2400" b="1" dirty="0"/>
              <a:t>VR</a:t>
            </a:r>
            <a:r>
              <a:rPr lang="zh-CN" altLang="en-US" sz="2400" b="1" dirty="0"/>
              <a:t>设备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61F8C2-FE72-4D17-A62B-181E4494D893}"/>
              </a:ext>
            </a:extLst>
          </p:cNvPr>
          <p:cNvSpPr txBox="1"/>
          <p:nvPr/>
        </p:nvSpPr>
        <p:spPr>
          <a:xfrm>
            <a:off x="970825" y="45483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Virtuality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0836BA0-CC61-4DF1-BE05-F40A1A07FD52}"/>
              </a:ext>
            </a:extLst>
          </p:cNvPr>
          <p:cNvSpPr txBox="1"/>
          <p:nvPr/>
        </p:nvSpPr>
        <p:spPr>
          <a:xfrm>
            <a:off x="3706536" y="45594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Sega VR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13">
            <a:extLst>
              <a:ext uri="{FF2B5EF4-FFF2-40B4-BE49-F238E27FC236}">
                <a16:creationId xmlns:a16="http://schemas.microsoft.com/office/drawing/2014/main" id="{4461F8C2-FE72-4D17-A62B-181E4494D893}"/>
              </a:ext>
            </a:extLst>
          </p:cNvPr>
          <p:cNvSpPr txBox="1"/>
          <p:nvPr/>
        </p:nvSpPr>
        <p:spPr>
          <a:xfrm>
            <a:off x="6246392" y="455947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Nintendo Virtual Boy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13">
            <a:extLst>
              <a:ext uri="{FF2B5EF4-FFF2-40B4-BE49-F238E27FC236}">
                <a16:creationId xmlns:a16="http://schemas.microsoft.com/office/drawing/2014/main" id="{4461F8C2-FE72-4D17-A62B-181E4494D893}"/>
              </a:ext>
            </a:extLst>
          </p:cNvPr>
          <p:cNvSpPr txBox="1"/>
          <p:nvPr/>
        </p:nvSpPr>
        <p:spPr>
          <a:xfrm>
            <a:off x="10256236" y="45594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VFX1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10EF2B-65A0-4F9A-8959-4FA2191BBBA9}"/>
              </a:ext>
            </a:extLst>
          </p:cNvPr>
          <p:cNvSpPr txBox="1"/>
          <p:nvPr/>
        </p:nvSpPr>
        <p:spPr>
          <a:xfrm>
            <a:off x="515511" y="5753541"/>
            <a:ext cx="6009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1995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3dfx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发布了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Voodoo 3D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加速卡</a:t>
            </a:r>
          </a:p>
        </p:txBody>
      </p:sp>
    </p:spTree>
    <p:extLst>
      <p:ext uri="{BB962C8B-B14F-4D97-AF65-F5344CB8AC3E}">
        <p14:creationId xmlns:p14="http://schemas.microsoft.com/office/powerpoint/2010/main" val="1689031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2" y="987125"/>
            <a:ext cx="1126291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400" b="1" dirty="0"/>
              <a:t>汪成为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F0DC1E3-BC6F-4C28-8AB5-8164E1DD970D}"/>
              </a:ext>
            </a:extLst>
          </p:cNvPr>
          <p:cNvSpPr txBox="1"/>
          <p:nvPr/>
        </p:nvSpPr>
        <p:spPr>
          <a:xfrm>
            <a:off x="541538" y="5409210"/>
            <a:ext cx="6755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灵境技术：对逼真性和虚拟性的追求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5CE081-C21C-44CD-8959-E0B369177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09" y="329440"/>
            <a:ext cx="3280022" cy="4625067"/>
          </a:xfrm>
          <a:prstGeom prst="rect">
            <a:avLst/>
          </a:prstGeom>
        </p:spPr>
      </p:pic>
      <p:sp>
        <p:nvSpPr>
          <p:cNvPr id="14" name="文本框 26">
            <a:extLst>
              <a:ext uri="{FF2B5EF4-FFF2-40B4-BE49-F238E27FC236}">
                <a16:creationId xmlns:a16="http://schemas.microsoft.com/office/drawing/2014/main" id="{CF8B2445-1DAC-4EBC-AB25-E0A07A119CF4}"/>
              </a:ext>
            </a:extLst>
          </p:cNvPr>
          <p:cNvSpPr txBox="1"/>
          <p:nvPr/>
        </p:nvSpPr>
        <p:spPr>
          <a:xfrm>
            <a:off x="196482" y="1922611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5" name="文本框 27">
            <a:extLst>
              <a:ext uri="{FF2B5EF4-FFF2-40B4-BE49-F238E27FC236}">
                <a16:creationId xmlns:a16="http://schemas.microsoft.com/office/drawing/2014/main" id="{F7C53A1D-49C3-4CB9-9CD9-A929A9D9C190}"/>
              </a:ext>
            </a:extLst>
          </p:cNvPr>
          <p:cNvSpPr txBox="1"/>
          <p:nvPr/>
        </p:nvSpPr>
        <p:spPr>
          <a:xfrm>
            <a:off x="196480" y="2641974"/>
            <a:ext cx="1392623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400" b="1" dirty="0"/>
              <a:t>863</a:t>
            </a:r>
            <a:r>
              <a:rPr lang="zh-CN" altLang="en-US" sz="2400" b="1" dirty="0"/>
              <a:t>计划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82553C1-2352-48F8-9C4D-128FCCC4E930}"/>
              </a:ext>
            </a:extLst>
          </p:cNvPr>
          <p:cNvSpPr/>
          <p:nvPr/>
        </p:nvSpPr>
        <p:spPr>
          <a:xfrm>
            <a:off x="541538" y="6019249"/>
            <a:ext cx="40959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i="1" dirty="0">
                <a:solidFill>
                  <a:schemeClr val="bg1">
                    <a:lumMod val="95000"/>
                  </a:schemeClr>
                </a:solidFill>
              </a:rPr>
              <a:t>分布式虚拟环境</a:t>
            </a:r>
            <a:r>
              <a:rPr lang="en-US" altLang="zh-CN" sz="2400" b="1" i="1" dirty="0">
                <a:solidFill>
                  <a:schemeClr val="bg1">
                    <a:lumMod val="95000"/>
                  </a:schemeClr>
                </a:solidFill>
              </a:rPr>
              <a:t>——DVENET</a:t>
            </a:r>
            <a:endParaRPr lang="zh-CN" altLang="en-US" sz="2400" b="1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C834C6-1E87-4F3D-89B3-499943AB9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892" y="917154"/>
            <a:ext cx="4114800" cy="324802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FA47D59-4FB3-4A85-AE9D-C784039B1570}"/>
              </a:ext>
            </a:extLst>
          </p:cNvPr>
          <p:cNvSpPr/>
          <p:nvPr/>
        </p:nvSpPr>
        <p:spPr>
          <a:xfrm>
            <a:off x="8529068" y="4299407"/>
            <a:ext cx="2058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E3033"/>
                </a:solidFill>
                <a:latin typeface="Arial" panose="020B0604020202020204" pitchFamily="34" charset="0"/>
              </a:rPr>
              <a:t>DVENET</a:t>
            </a:r>
            <a:r>
              <a:rPr lang="zh-CN" altLang="en-US" dirty="0">
                <a:solidFill>
                  <a:srgbClr val="2E3033"/>
                </a:solidFill>
                <a:latin typeface="Arial" panose="020B0604020202020204" pitchFamily="34" charset="0"/>
              </a:rPr>
              <a:t>网络结构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414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400964" y="66964"/>
            <a:ext cx="1390070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8C834C6-1E87-4F3D-89B3-499943AB9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892" y="917154"/>
            <a:ext cx="4114800" cy="3248025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FA47D59-4FB3-4A85-AE9D-C784039B1570}"/>
              </a:ext>
            </a:extLst>
          </p:cNvPr>
          <p:cNvSpPr/>
          <p:nvPr/>
        </p:nvSpPr>
        <p:spPr>
          <a:xfrm>
            <a:off x="8529068" y="4299407"/>
            <a:ext cx="20584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E3033"/>
                </a:solidFill>
                <a:latin typeface="Arial" panose="020B0604020202020204" pitchFamily="34" charset="0"/>
              </a:rPr>
              <a:t>DVENET</a:t>
            </a:r>
            <a:r>
              <a:rPr lang="zh-CN" altLang="en-US" dirty="0">
                <a:solidFill>
                  <a:srgbClr val="2E3033"/>
                </a:solidFill>
                <a:latin typeface="Arial" panose="020B0604020202020204" pitchFamily="34" charset="0"/>
              </a:rPr>
              <a:t>网络结构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3D71736-7940-4C8F-81BF-EEC96620EC08}"/>
              </a:ext>
            </a:extLst>
          </p:cNvPr>
          <p:cNvSpPr txBox="1"/>
          <p:nvPr/>
        </p:nvSpPr>
        <p:spPr>
          <a:xfrm>
            <a:off x="194676" y="125053"/>
            <a:ext cx="693651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DVENET</a:t>
            </a:r>
            <a:r>
              <a:rPr lang="zh-CN" altLang="en-US" sz="2400" dirty="0"/>
              <a:t>包括：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专用分布式虚拟环境网络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110×150</a:t>
            </a:r>
            <a:r>
              <a:rPr lang="zh-CN" altLang="en-US" sz="2400" dirty="0"/>
              <a:t>平方公里的地形数据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地形：真实地形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地表特征物：公路、铁路、桥梁等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活动目标：歼击机、直升机、坦克等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特殊效果：爆炸时的声音、火光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具有真实交互设备的歼击机和坦克仿真应用程序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一定数量的计算机生成兵力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战场姿态观察器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演练记录与事后回放器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演练监控器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面向对象的分布式碰撞检测</a:t>
            </a:r>
            <a:endParaRPr lang="en-US" altLang="zh-C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头盔、鼠标、六自由度鼠标等多维交互界面</a:t>
            </a:r>
          </a:p>
        </p:txBody>
      </p:sp>
    </p:spTree>
    <p:extLst>
      <p:ext uri="{BB962C8B-B14F-4D97-AF65-F5344CB8AC3E}">
        <p14:creationId xmlns:p14="http://schemas.microsoft.com/office/powerpoint/2010/main" val="1361388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26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技术规范化、标准化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WTK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VRML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等工具的出现促进了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技术从向统一的标准发展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5" y="2997354"/>
            <a:ext cx="277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娱乐级</a:t>
            </a:r>
            <a:r>
              <a: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设备涌现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技术的成本降低及家用游戏机的狂潮促进了娱乐级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设备的发展，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正式进入百姓视野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89" y="5118162"/>
            <a:ext cx="290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中国在</a:t>
            </a:r>
            <a:r>
              <a:rPr lang="en-US" altLang="zh-CN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方面的工作起步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方向的先驱开始了对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技术的研究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2" descr="VRML Logo">
            <a:extLst>
              <a:ext uri="{FF2B5EF4-FFF2-40B4-BE49-F238E27FC236}">
                <a16:creationId xmlns:a16="http://schemas.microsoft.com/office/drawing/2014/main" id="{56EB3E09-0C17-4161-AFC4-4AFF24BF3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314" y="1091785"/>
            <a:ext cx="1986629" cy="4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61A2E99-CF9D-4F20-A87A-2BDBB61B9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181" y="5079783"/>
            <a:ext cx="837241" cy="118057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CF9C6D9-7AFB-4410-BCCB-FB7CC28637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8"/>
          <a:stretch/>
        </p:blipFill>
        <p:spPr>
          <a:xfrm>
            <a:off x="9605273" y="3048325"/>
            <a:ext cx="1235058" cy="96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21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rgbClr val="0D1F2D"/>
            </a:gs>
            <a:gs pos="72000">
              <a:srgbClr val="102332"/>
            </a:gs>
            <a:gs pos="55503">
              <a:srgbClr val="102538"/>
            </a:gs>
            <a:gs pos="42000">
              <a:srgbClr val="13293E"/>
            </a:gs>
            <a:gs pos="29000">
              <a:srgbClr val="142D41"/>
            </a:gs>
            <a:gs pos="18000">
              <a:srgbClr val="152F46"/>
            </a:gs>
            <a:gs pos="7000">
              <a:srgbClr val="152F48"/>
            </a:gs>
            <a:gs pos="94000">
              <a:srgbClr val="0B152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255798" y="4948371"/>
            <a:ext cx="3935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0800000" flipV="1">
            <a:off x="9937296" y="5189502"/>
            <a:ext cx="1157167" cy="533400"/>
          </a:xfrm>
          <a:custGeom>
            <a:avLst/>
            <a:gdLst>
              <a:gd name="connsiteX0" fmla="*/ 0 w 1787964"/>
              <a:gd name="connsiteY0" fmla="*/ 0 h 635248"/>
              <a:gd name="connsiteX1" fmla="*/ 1297858 w 1787964"/>
              <a:gd name="connsiteY1" fmla="*/ 0 h 635248"/>
              <a:gd name="connsiteX2" fmla="*/ 1297858 w 1787964"/>
              <a:gd name="connsiteY2" fmla="*/ 494679 h 635248"/>
              <a:gd name="connsiteX3" fmla="*/ 1787964 w 1787964"/>
              <a:gd name="connsiteY3" fmla="*/ 635248 h 635248"/>
              <a:gd name="connsiteX4" fmla="*/ 1297858 w 1787964"/>
              <a:gd name="connsiteY4" fmla="*/ 635248 h 635248"/>
              <a:gd name="connsiteX5" fmla="*/ 1160168 w 1787964"/>
              <a:gd name="connsiteY5" fmla="*/ 635248 h 635248"/>
              <a:gd name="connsiteX6" fmla="*/ 0 w 1787964"/>
              <a:gd name="connsiteY6" fmla="*/ 635248 h 63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7964" h="635248">
                <a:moveTo>
                  <a:pt x="0" y="0"/>
                </a:moveTo>
                <a:lnTo>
                  <a:pt x="1297858" y="0"/>
                </a:lnTo>
                <a:lnTo>
                  <a:pt x="1297858" y="494679"/>
                </a:lnTo>
                <a:lnTo>
                  <a:pt x="1787964" y="635248"/>
                </a:lnTo>
                <a:lnTo>
                  <a:pt x="1297858" y="635248"/>
                </a:lnTo>
                <a:lnTo>
                  <a:pt x="1160168" y="635248"/>
                </a:lnTo>
                <a:lnTo>
                  <a:pt x="0" y="635248"/>
                </a:lnTo>
                <a:close/>
              </a:path>
            </a:pathLst>
          </a:cu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64EA95-0809-4E8A-9217-A2CAD321B595}"/>
              </a:ext>
            </a:extLst>
          </p:cNvPr>
          <p:cNvSpPr txBox="1"/>
          <p:nvPr/>
        </p:nvSpPr>
        <p:spPr>
          <a:xfrm>
            <a:off x="562117" y="1773183"/>
            <a:ext cx="1082860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600" dirty="0">
                <a:solidFill>
                  <a:schemeClr val="bg1">
                    <a:lumMod val="95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 Heavy" panose="020B0A02040204020203" pitchFamily="34" charset="-122"/>
                <a:ea typeface="微软雅黑 Heavy" panose="020B0A02040204020203" pitchFamily="34" charset="-122"/>
              </a:rPr>
              <a:t>暂告段落</a:t>
            </a:r>
            <a:r>
              <a:rPr lang="en-US" altLang="zh-CN" sz="16600" dirty="0">
                <a:solidFill>
                  <a:schemeClr val="bg1">
                    <a:lumMod val="95000"/>
                  </a:schemeClr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微软雅黑 Heavy" panose="020B0A02040204020203" pitchFamily="34" charset="-122"/>
                <a:ea typeface="微软雅黑 Heavy" panose="020B0A02040204020203" pitchFamily="34" charset="-122"/>
              </a:rPr>
              <a:t>…</a:t>
            </a:r>
            <a:endParaRPr lang="zh-CN" altLang="en-US" sz="16600" dirty="0">
              <a:solidFill>
                <a:schemeClr val="bg1">
                  <a:lumMod val="95000"/>
                </a:schemeClr>
              </a:solidFill>
              <a:effectLst>
                <a:reflection blurRad="6350" stA="50000" endA="300" endPos="50000" dist="29997" dir="5400000" sy="-100000" algn="bl" rotWithShape="0"/>
              </a:effectLst>
              <a:latin typeface="微软雅黑 Heavy" panose="020B0A02040204020203" pitchFamily="34" charset="-122"/>
              <a:ea typeface="微软雅黑 Heavy" panose="020B0A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E9EE54-57D0-4F03-AEAC-FE0A4D3825AC}"/>
              </a:ext>
            </a:extLst>
          </p:cNvPr>
          <p:cNvSpPr txBox="1"/>
          <p:nvPr/>
        </p:nvSpPr>
        <p:spPr>
          <a:xfrm>
            <a:off x="7598985" y="4420061"/>
            <a:ext cx="3616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21</a:t>
            </a:r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世纪更精彩</a:t>
            </a:r>
          </a:p>
        </p:txBody>
      </p:sp>
    </p:spTree>
    <p:extLst>
      <p:ext uri="{BB962C8B-B14F-4D97-AF65-F5344CB8AC3E}">
        <p14:creationId xmlns:p14="http://schemas.microsoft.com/office/powerpoint/2010/main" val="192827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等腰三角形 76"/>
          <p:cNvSpPr/>
          <p:nvPr/>
        </p:nvSpPr>
        <p:spPr>
          <a:xfrm rot="16200000">
            <a:off x="9269739" y="230806"/>
            <a:ext cx="3126372" cy="2695148"/>
          </a:xfrm>
          <a:prstGeom prst="triangle">
            <a:avLst/>
          </a:prstGeom>
          <a:solidFill>
            <a:srgbClr val="1A9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16200000">
            <a:off x="10709124" y="3187404"/>
            <a:ext cx="1580364" cy="1362384"/>
          </a:xfrm>
          <a:prstGeom prst="triangle">
            <a:avLst/>
          </a:prstGeom>
          <a:solidFill>
            <a:srgbClr val="20A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10728174" y="5401820"/>
            <a:ext cx="1580364" cy="1362384"/>
          </a:xfrm>
          <a:prstGeom prst="triangle">
            <a:avLst/>
          </a:prstGeom>
          <a:solidFill>
            <a:srgbClr val="FF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5400000" flipH="1">
            <a:off x="5715626" y="3581782"/>
            <a:ext cx="906438" cy="781411"/>
          </a:xfrm>
          <a:prstGeom prst="triangle">
            <a:avLst/>
          </a:prstGeom>
          <a:solidFill>
            <a:srgbClr val="21A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5709276" y="4035003"/>
            <a:ext cx="906438" cy="781411"/>
          </a:xfrm>
          <a:prstGeom prst="triangle">
            <a:avLst/>
          </a:prstGeom>
          <a:solidFill>
            <a:srgbClr val="96D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5715626" y="3128200"/>
            <a:ext cx="906438" cy="781411"/>
          </a:xfrm>
          <a:prstGeom prst="triangle">
            <a:avLst/>
          </a:prstGeom>
          <a:solidFill>
            <a:srgbClr val="FC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 flipH="1">
            <a:off x="5715626" y="2681329"/>
            <a:ext cx="906438" cy="781411"/>
          </a:xfrm>
          <a:prstGeom prst="triangle">
            <a:avLst/>
          </a:prstGeom>
          <a:solidFill>
            <a:srgbClr val="FAB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>
            <a:off x="5715987" y="2228109"/>
            <a:ext cx="906438" cy="781411"/>
          </a:xfrm>
          <a:prstGeom prst="triangle">
            <a:avLst/>
          </a:prstGeom>
          <a:solidFill>
            <a:srgbClr val="F69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5400000" flipH="1">
            <a:off x="5721976" y="1774888"/>
            <a:ext cx="906438" cy="781411"/>
          </a:xfrm>
          <a:prstGeom prst="triangle">
            <a:avLst/>
          </a:prstGeom>
          <a:solidFill>
            <a:srgbClr val="F16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211177" y="1837313"/>
            <a:ext cx="3062060" cy="2639706"/>
          </a:xfrm>
          <a:prstGeom prst="triangle">
            <a:avLst/>
          </a:prstGeom>
          <a:solidFill>
            <a:srgbClr val="B1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5400000">
            <a:off x="-115839" y="113631"/>
            <a:ext cx="1592824" cy="1373124"/>
          </a:xfrm>
          <a:prstGeom prst="triangle">
            <a:avLst/>
          </a:prstGeom>
          <a:solidFill>
            <a:srgbClr val="FFB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5400000">
            <a:off x="-115839" y="4798046"/>
            <a:ext cx="1592824" cy="1373124"/>
          </a:xfrm>
          <a:prstGeom prst="triangle">
            <a:avLst/>
          </a:prstGeom>
          <a:solidFill>
            <a:srgbClr val="D26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70"/>
          <p:cNvSpPr/>
          <p:nvPr/>
        </p:nvSpPr>
        <p:spPr>
          <a:xfrm rot="5400000">
            <a:off x="-115839" y="1019462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71"/>
          <p:cNvSpPr/>
          <p:nvPr/>
        </p:nvSpPr>
        <p:spPr>
          <a:xfrm rot="5400000">
            <a:off x="-115839" y="1735986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72"/>
          <p:cNvSpPr/>
          <p:nvPr/>
        </p:nvSpPr>
        <p:spPr>
          <a:xfrm rot="5400000">
            <a:off x="-126195" y="334822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74"/>
          <p:cNvSpPr/>
          <p:nvPr/>
        </p:nvSpPr>
        <p:spPr>
          <a:xfrm rot="5400000">
            <a:off x="-126195" y="404889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75"/>
          <p:cNvSpPr/>
          <p:nvPr/>
        </p:nvSpPr>
        <p:spPr>
          <a:xfrm rot="5400000">
            <a:off x="-126195" y="5509073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77"/>
          <p:cNvSpPr/>
          <p:nvPr/>
        </p:nvSpPr>
        <p:spPr>
          <a:xfrm rot="16200000">
            <a:off x="10709124" y="1671277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16200000">
            <a:off x="10709124" y="2384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10709124" y="3917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16200000">
            <a:off x="10709124" y="4630063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16200000">
            <a:off x="10709124" y="107549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 flipH="1">
            <a:off x="9808471" y="2665664"/>
            <a:ext cx="686524" cy="591830"/>
          </a:xfrm>
          <a:prstGeom prst="triangle">
            <a:avLst/>
          </a:prstGeom>
          <a:solidFill>
            <a:srgbClr val="F39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5400000">
            <a:off x="2263147" y="1778926"/>
            <a:ext cx="404454" cy="348666"/>
          </a:xfrm>
          <a:prstGeom prst="triangle">
            <a:avLst/>
          </a:prstGeom>
          <a:solidFill>
            <a:srgbClr val="38A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400000">
            <a:off x="1623227" y="5809056"/>
            <a:ext cx="635578" cy="547910"/>
          </a:xfrm>
          <a:prstGeom prst="triangle">
            <a:avLst/>
          </a:prstGeom>
          <a:solidFill>
            <a:srgbClr val="1F9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16200000" flipH="1">
            <a:off x="10266239" y="4908162"/>
            <a:ext cx="362818" cy="312774"/>
          </a:xfrm>
          <a:prstGeom prst="triangle">
            <a:avLst/>
          </a:prstGeom>
          <a:solidFill>
            <a:srgbClr val="17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5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Edwin Link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C1998E-CCB8-4514-BB90-0EC8328B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65" y="1553752"/>
            <a:ext cx="5310068" cy="39733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CAE169-28CE-4768-B4CB-EFC48B15B0C6}"/>
              </a:ext>
            </a:extLst>
          </p:cNvPr>
          <p:cNvSpPr/>
          <p:nvPr/>
        </p:nvSpPr>
        <p:spPr>
          <a:xfrm>
            <a:off x="196483" y="1934777"/>
            <a:ext cx="562609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林克机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底座内装有多个管风琴的风箱和电动气泵，上面架着粗短的木制机身，并装上短翼和垂尾。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使用者坐在敞开的座舱内，通过操纵杆和脚舵可以控制气动阀门，让不同位置的风箱充气膨胀或排气收缩，使机身产生俯仰、倾斜和偏航等变化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一个电动驱动装置还会产生重复和连续的姿态扰动。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Links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甚至还给它加上了投币口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CCA8F60-EBF5-4DBD-B652-EC2D4C25B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51" y="1146186"/>
            <a:ext cx="5595896" cy="51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View-Master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EB261F-3BD2-48F4-86E3-06EFB5B47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09" y="1794591"/>
            <a:ext cx="4820745" cy="3129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252216-92AF-45A8-83FE-CE7577F9A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4591"/>
            <a:ext cx="5569599" cy="31291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61BA10-34A7-4F2B-B756-289BC4437456}"/>
              </a:ext>
            </a:extLst>
          </p:cNvPr>
          <p:cNvSpPr/>
          <p:nvPr/>
        </p:nvSpPr>
        <p:spPr>
          <a:xfrm>
            <a:off x="308599" y="5342482"/>
            <a:ext cx="115747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通过转盘上七对微型彩色胶片，巧妙的为使用者提供了一个“栩栩如生”的立体画面。通过它，你仿佛置身在那些著名地标建筑之前，用一种奇妙的方式游览了这些地点。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2015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年，谷歌复刻了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View-Master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20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410198" y="76198"/>
            <a:ext cx="13716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宾夕法尼亚大学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4A97F-3956-4715-B52E-05B4F787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42" y="987125"/>
            <a:ext cx="5551361" cy="41148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6CE782-78F8-4E15-A9E8-D72FABC2DB6F}"/>
              </a:ext>
            </a:extLst>
          </p:cNvPr>
          <p:cNvSpPr/>
          <p:nvPr/>
        </p:nvSpPr>
        <p:spPr>
          <a:xfrm>
            <a:off x="196483" y="1784861"/>
            <a:ext cx="55513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世界上第一台现代电子计算机埃尼阿克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arial" panose="020B0604020202020204" pitchFamily="34" charset="0"/>
              </a:rPr>
              <a:t>ENIAC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，诞生于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1946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14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日的美国宾夕法尼亚大学，并于次日正式对外公布。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占地面积约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170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平方米，重达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30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英吨，耗电量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150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千瓦，造价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48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万美元。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包含了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17,468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根真空管（电子管）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7,200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根晶体二极管，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1500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个继电器，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6000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多个开关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计算速度是每秒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5000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次加法或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400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次乘法，是使用继电器运转的机电式计算机的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倍、手工计算的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万倍。</a:t>
            </a:r>
          </a:p>
          <a:p>
            <a:endParaRPr lang="zh-CN" altLang="en-US" sz="20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BF3F7F5-2690-4FB6-B97E-AE8059DA145D}"/>
              </a:ext>
            </a:extLst>
          </p:cNvPr>
          <p:cNvSpPr txBox="1"/>
          <p:nvPr/>
        </p:nvSpPr>
        <p:spPr>
          <a:xfrm>
            <a:off x="446396" y="5870875"/>
            <a:ext cx="6806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第一台现代电子计算机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——ENIAC</a:t>
            </a:r>
          </a:p>
        </p:txBody>
      </p:sp>
    </p:spTree>
    <p:extLst>
      <p:ext uri="{BB962C8B-B14F-4D97-AF65-F5344CB8AC3E}">
        <p14:creationId xmlns:p14="http://schemas.microsoft.com/office/powerpoint/2010/main" val="221864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Morton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Heileg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E38C2-6A44-410F-B540-181BCF7AD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61" y="228282"/>
            <a:ext cx="3760542" cy="48134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77118E-77C0-4F03-923F-72DD1AFE6A08}"/>
              </a:ext>
            </a:extLst>
          </p:cNvPr>
          <p:cNvSpPr/>
          <p:nvPr/>
        </p:nvSpPr>
        <p:spPr>
          <a:xfrm>
            <a:off x="196483" y="18558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Morton </a:t>
            </a:r>
            <a:r>
              <a:rPr lang="en-US" altLang="zh-CN" dirty="0" err="1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Heiligs</a:t>
            </a:r>
            <a:r>
              <a:rPr lang="zh-CN" altLang="en-US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成功造出了一台能够正常运转的</a:t>
            </a:r>
            <a:r>
              <a:rPr lang="en-US" altLang="zh-CN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3D</a:t>
            </a:r>
            <a:r>
              <a:rPr lang="zh-CN" altLang="en-US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视频机器。它能让人沉浸于虚拟摩托车上的骑行体验，感受声响、风吹、震动和布鲁克林马路的味道。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32145A-B76D-46C5-8436-D9930FED605E}"/>
              </a:ext>
            </a:extLst>
          </p:cNvPr>
          <p:cNvSpPr/>
          <p:nvPr/>
        </p:nvSpPr>
        <p:spPr>
          <a:xfrm>
            <a:off x="196482" y="2830341"/>
            <a:ext cx="64173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3D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摄影和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3D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投影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拍摄了五部电影：各类交通工具的体验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第五部电影肚皮舞，能闻到香水味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在环球影城投放了一套游戏机，赚了不少钱。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777777"/>
                </a:solidFill>
                <a:latin typeface="Consolas" panose="020B0609020204030204" pitchFamily="49" charset="0"/>
              </a:rPr>
              <a:t>Telesphere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 Mask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头显</a:t>
            </a:r>
            <a:endParaRPr lang="zh-CN" alt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0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84770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r>
              <a:rPr lang="en-US" altLang="zh-CN" sz="1600" b="1" i="1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b="1" i="1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斜体表示</a:t>
            </a:r>
            <a:r>
              <a:rPr lang="en-US" altLang="zh-CN" sz="1600" b="1" i="1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sz="1600" b="1" i="1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资料中有原件</a:t>
            </a:r>
            <a:r>
              <a:rPr lang="en-US" altLang="zh-CN" sz="1600" b="1" i="1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sz="4400" b="1" i="1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92108-2266-4FE6-AAEE-DC2E28B0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55"/>
            <a:ext cx="3848506" cy="4107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A6B8AE-A3B0-4CCF-9FBC-456C8C0A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05" y="53590"/>
            <a:ext cx="4049904" cy="4409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6FF59C-54C5-4B69-89DE-531B39BF1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7713"/>
            <a:ext cx="2615737" cy="3268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368715-657F-488B-84E6-4FD20DBC7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919" y="0"/>
            <a:ext cx="3111216" cy="48330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B1715C-5957-46C6-8AD1-91E247077654}"/>
              </a:ext>
            </a:extLst>
          </p:cNvPr>
          <p:cNvSpPr txBox="1"/>
          <p:nvPr/>
        </p:nvSpPr>
        <p:spPr>
          <a:xfrm>
            <a:off x="196483" y="4416943"/>
            <a:ext cx="4499804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Sensorama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专利配图节选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480694-1A88-4BE9-94F6-F5F94886A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02" y="3489969"/>
            <a:ext cx="2741917" cy="15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2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416c4e7611a3a6ddc5674187ae6b6593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</TotalTime>
  <Words>2502</Words>
  <Application>Microsoft Office PowerPoint</Application>
  <PresentationFormat>宽屏</PresentationFormat>
  <Paragraphs>293</Paragraphs>
  <Slides>37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microsoft yahei</vt:lpstr>
      <vt:lpstr>microsoft yahei</vt:lpstr>
      <vt:lpstr>等线</vt:lpstr>
      <vt:lpstr>等线 Light</vt:lpstr>
      <vt:lpstr>黑体</vt:lpstr>
      <vt:lpstr>宋体</vt:lpstr>
      <vt:lpstr>微软雅黑</vt:lpstr>
      <vt:lpstr>微软雅黑 Heavy</vt:lpstr>
      <vt:lpstr>Arial</vt:lpstr>
      <vt:lpstr>Arial</vt:lpstr>
      <vt:lpstr>Calibri</vt:lpstr>
      <vt:lpstr>Consolas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多边形</dc:title>
  <dc:creator>第一PPT</dc:creator>
  <cp:keywords>www.1ppt.com</cp:keywords>
  <cp:lastModifiedBy>Zhang Yihong</cp:lastModifiedBy>
  <cp:revision>249</cp:revision>
  <dcterms:created xsi:type="dcterms:W3CDTF">2016-11-13T11:49:39Z</dcterms:created>
  <dcterms:modified xsi:type="dcterms:W3CDTF">2018-05-08T11:43:46Z</dcterms:modified>
</cp:coreProperties>
</file>